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88" r:id="rId2"/>
    <p:sldMasterId id="2147483710" r:id="rId3"/>
    <p:sldMasterId id="2147483722" r:id="rId4"/>
    <p:sldMasterId id="2147483737" r:id="rId5"/>
    <p:sldMasterId id="2147483749" r:id="rId6"/>
    <p:sldMasterId id="2147483761" r:id="rId7"/>
    <p:sldMasterId id="2147483775" r:id="rId8"/>
  </p:sldMasterIdLst>
  <p:notesMasterIdLst>
    <p:notesMasterId r:id="rId40"/>
  </p:notesMasterIdLst>
  <p:handoutMasterIdLst>
    <p:handoutMasterId r:id="rId41"/>
  </p:handoutMasterIdLst>
  <p:sldIdLst>
    <p:sldId id="274" r:id="rId9"/>
    <p:sldId id="314" r:id="rId10"/>
    <p:sldId id="315" r:id="rId11"/>
    <p:sldId id="316" r:id="rId12"/>
    <p:sldId id="317" r:id="rId13"/>
    <p:sldId id="267" r:id="rId14"/>
    <p:sldId id="268" r:id="rId15"/>
    <p:sldId id="318" r:id="rId16"/>
    <p:sldId id="329" r:id="rId17"/>
    <p:sldId id="275" r:id="rId18"/>
    <p:sldId id="265" r:id="rId19"/>
    <p:sldId id="266" r:id="rId20"/>
    <p:sldId id="324" r:id="rId21"/>
    <p:sldId id="304" r:id="rId22"/>
    <p:sldId id="310" r:id="rId23"/>
    <p:sldId id="311" r:id="rId24"/>
    <p:sldId id="276" r:id="rId25"/>
    <p:sldId id="270" r:id="rId26"/>
    <p:sldId id="330" r:id="rId27"/>
    <p:sldId id="283" r:id="rId28"/>
    <p:sldId id="278" r:id="rId29"/>
    <p:sldId id="261" r:id="rId30"/>
    <p:sldId id="262" r:id="rId31"/>
    <p:sldId id="263" r:id="rId32"/>
    <p:sldId id="264" r:id="rId33"/>
    <p:sldId id="335" r:id="rId34"/>
    <p:sldId id="331" r:id="rId35"/>
    <p:sldId id="332" r:id="rId36"/>
    <p:sldId id="333" r:id="rId37"/>
    <p:sldId id="334" r:id="rId38"/>
    <p:sldId id="284"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525" autoAdjust="0"/>
    <p:restoredTop sz="94660"/>
  </p:normalViewPr>
  <p:slideViewPr>
    <p:cSldViewPr snapToGrid="0">
      <p:cViewPr varScale="1">
        <p:scale>
          <a:sx n="72" d="100"/>
          <a:sy n="72" d="100"/>
        </p:scale>
        <p:origin x="678" y="72"/>
      </p:cViewPr>
      <p:guideLst/>
    </p:cSldViewPr>
  </p:slideViewPr>
  <p:notesTextViewPr>
    <p:cViewPr>
      <p:scale>
        <a:sx n="1" d="1"/>
        <a:sy n="1" d="1"/>
      </p:scale>
      <p:origin x="0" y="0"/>
    </p:cViewPr>
  </p:notesTextViewPr>
  <p:sorterViewPr>
    <p:cViewPr varScale="1">
      <p:scale>
        <a:sx n="100" d="100"/>
        <a:sy n="100" d="100"/>
      </p:scale>
      <p:origin x="0" y="-24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221017565112099"/>
          <c:y val="3.2128510930115498E-2"/>
          <c:w val="0.5930148639676921"/>
          <c:h val="0.86735887293728497"/>
        </c:manualLayout>
      </c:layout>
      <c:barChart>
        <c:barDir val="col"/>
        <c:grouping val="clustered"/>
        <c:varyColors val="0"/>
        <c:ser>
          <c:idx val="0"/>
          <c:order val="0"/>
          <c:tx>
            <c:strRef>
              <c:f>Sheet1!$A$3</c:f>
              <c:strCache>
                <c:ptCount val="1"/>
                <c:pt idx="0">
                  <c:v>Relatively
Healthy</c:v>
                </c:pt>
              </c:strCache>
            </c:strRef>
          </c:tx>
          <c:spPr>
            <a:solidFill>
              <a:srgbClr val="FFFF66"/>
            </a:solidFill>
          </c:spPr>
          <c:invertIfNegative val="0"/>
          <c:cat>
            <c:strRef>
              <c:f>Sheet1!$B$2:$D$2</c:f>
              <c:strCache>
                <c:ptCount val="3"/>
                <c:pt idx="0">
                  <c:v>Age 51-64 </c:v>
                </c:pt>
                <c:pt idx="1">
                  <c:v>Age 65-75 </c:v>
                </c:pt>
                <c:pt idx="2">
                  <c:v>Age &gt;75 </c:v>
                </c:pt>
              </c:strCache>
            </c:strRef>
          </c:cat>
          <c:val>
            <c:numRef>
              <c:f>Sheet1!$B$3:$D$3</c:f>
              <c:numCache>
                <c:formatCode>0.0</c:formatCode>
                <c:ptCount val="3"/>
                <c:pt idx="0">
                  <c:v>4.7</c:v>
                </c:pt>
                <c:pt idx="1">
                  <c:v>2.9</c:v>
                </c:pt>
                <c:pt idx="2">
                  <c:v>1.6</c:v>
                </c:pt>
              </c:numCache>
            </c:numRef>
          </c:val>
          <c:extLst>
            <c:ext xmlns:c16="http://schemas.microsoft.com/office/drawing/2014/chart" uri="{C3380CC4-5D6E-409C-BE32-E72D297353CC}">
              <c16:uniqueId val="{00000000-1F10-4003-AD61-95D1F52F23FD}"/>
            </c:ext>
          </c:extLst>
        </c:ser>
        <c:ser>
          <c:idx val="1"/>
          <c:order val="1"/>
          <c:tx>
            <c:strRef>
              <c:f>Sheet1!$A$4</c:f>
              <c:strCache>
                <c:ptCount val="1"/>
                <c:pt idx="0">
                  <c:v>Complex/ Intermediate health</c:v>
                </c:pt>
              </c:strCache>
            </c:strRef>
          </c:tx>
          <c:spPr>
            <a:solidFill>
              <a:srgbClr val="00B050"/>
            </a:solidFill>
          </c:spPr>
          <c:invertIfNegative val="0"/>
          <c:cat>
            <c:strRef>
              <c:f>Sheet1!$B$2:$D$2</c:f>
              <c:strCache>
                <c:ptCount val="3"/>
                <c:pt idx="0">
                  <c:v>Age 51-64 </c:v>
                </c:pt>
                <c:pt idx="1">
                  <c:v>Age 65-75 </c:v>
                </c:pt>
                <c:pt idx="2">
                  <c:v>Age &gt;75 </c:v>
                </c:pt>
              </c:strCache>
            </c:strRef>
          </c:cat>
          <c:val>
            <c:numRef>
              <c:f>Sheet1!$B$4:$D$4</c:f>
              <c:numCache>
                <c:formatCode>0.0</c:formatCode>
                <c:ptCount val="3"/>
                <c:pt idx="0">
                  <c:v>1.2</c:v>
                </c:pt>
                <c:pt idx="1">
                  <c:v>0.9</c:v>
                </c:pt>
                <c:pt idx="2">
                  <c:v>0.86</c:v>
                </c:pt>
              </c:numCache>
            </c:numRef>
          </c:val>
          <c:extLst>
            <c:ext xmlns:c16="http://schemas.microsoft.com/office/drawing/2014/chart" uri="{C3380CC4-5D6E-409C-BE32-E72D297353CC}">
              <c16:uniqueId val="{00000001-1F10-4003-AD61-95D1F52F23FD}"/>
            </c:ext>
          </c:extLst>
        </c:ser>
        <c:ser>
          <c:idx val="2"/>
          <c:order val="2"/>
          <c:tx>
            <c:strRef>
              <c:f>Sheet1!$A$5</c:f>
              <c:strCache>
                <c:ptCount val="1"/>
                <c:pt idx="0">
                  <c:v>Very complex/poor health</c:v>
                </c:pt>
              </c:strCache>
            </c:strRef>
          </c:tx>
          <c:spPr>
            <a:solidFill>
              <a:schemeClr val="accent1">
                <a:lumMod val="75000"/>
              </a:schemeClr>
            </a:solidFill>
          </c:spPr>
          <c:invertIfNegative val="0"/>
          <c:cat>
            <c:strRef>
              <c:f>Sheet1!$B$2:$D$2</c:f>
              <c:strCache>
                <c:ptCount val="3"/>
                <c:pt idx="0">
                  <c:v>Age 51-64 </c:v>
                </c:pt>
                <c:pt idx="1">
                  <c:v>Age 65-75 </c:v>
                </c:pt>
                <c:pt idx="2">
                  <c:v>Age &gt;75 </c:v>
                </c:pt>
              </c:strCache>
            </c:strRef>
          </c:cat>
          <c:val>
            <c:numRef>
              <c:f>Sheet1!$B$5:$D$5</c:f>
              <c:numCache>
                <c:formatCode>0.0</c:formatCode>
                <c:ptCount val="3"/>
                <c:pt idx="0">
                  <c:v>0.45</c:v>
                </c:pt>
                <c:pt idx="1">
                  <c:v>0.41</c:v>
                </c:pt>
                <c:pt idx="2">
                  <c:v>0.56999999999999995</c:v>
                </c:pt>
              </c:numCache>
            </c:numRef>
          </c:val>
          <c:extLst>
            <c:ext xmlns:c16="http://schemas.microsoft.com/office/drawing/2014/chart" uri="{C3380CC4-5D6E-409C-BE32-E72D297353CC}">
              <c16:uniqueId val="{00000002-1F10-4003-AD61-95D1F52F23FD}"/>
            </c:ext>
          </c:extLst>
        </c:ser>
        <c:dLbls>
          <c:showLegendKey val="0"/>
          <c:showVal val="0"/>
          <c:showCatName val="0"/>
          <c:showSerName val="0"/>
          <c:showPercent val="0"/>
          <c:showBubbleSize val="0"/>
        </c:dLbls>
        <c:gapWidth val="150"/>
        <c:axId val="135952384"/>
        <c:axId val="105009088"/>
      </c:barChart>
      <c:catAx>
        <c:axId val="135952384"/>
        <c:scaling>
          <c:orientation val="minMax"/>
        </c:scaling>
        <c:delete val="0"/>
        <c:axPos val="b"/>
        <c:numFmt formatCode="General" sourceLinked="0"/>
        <c:majorTickMark val="out"/>
        <c:minorTickMark val="none"/>
        <c:tickLblPos val="nextTo"/>
        <c:spPr>
          <a:ln>
            <a:solidFill>
              <a:schemeClr val="accent2"/>
            </a:solidFill>
          </a:ln>
        </c:spPr>
        <c:txPr>
          <a:bodyPr/>
          <a:lstStyle/>
          <a:p>
            <a:pPr algn="r">
              <a:defRPr>
                <a:latin typeface="Calibri" pitchFamily="34" charset="0"/>
                <a:cs typeface="Calibri" pitchFamily="34" charset="0"/>
              </a:defRPr>
            </a:pPr>
            <a:endParaRPr lang="ko-KR"/>
          </a:p>
        </c:txPr>
        <c:crossAx val="105009088"/>
        <c:crosses val="autoZero"/>
        <c:auto val="1"/>
        <c:lblAlgn val="ctr"/>
        <c:lblOffset val="100"/>
        <c:noMultiLvlLbl val="0"/>
      </c:catAx>
      <c:valAx>
        <c:axId val="105009088"/>
        <c:scaling>
          <c:orientation val="minMax"/>
        </c:scaling>
        <c:delete val="0"/>
        <c:axPos val="l"/>
        <c:majorGridlines>
          <c:spPr>
            <a:ln>
              <a:solidFill>
                <a:schemeClr val="accent2">
                  <a:lumMod val="40000"/>
                  <a:lumOff val="60000"/>
                </a:schemeClr>
              </a:solidFill>
            </a:ln>
          </c:spPr>
        </c:majorGridlines>
        <c:title>
          <c:tx>
            <c:rich>
              <a:bodyPr rot="-5400000" vert="horz"/>
              <a:lstStyle/>
              <a:p>
                <a:pPr>
                  <a:defRPr b="0"/>
                </a:pPr>
                <a:r>
                  <a:rPr lang="en-US" b="0" dirty="0"/>
                  <a:t>Numbers</a:t>
                </a:r>
                <a:r>
                  <a:rPr lang="en-US" b="0" baseline="0" dirty="0"/>
                  <a:t> of adults with diabetes (millions)</a:t>
                </a:r>
                <a:endParaRPr lang="en-US" b="0" dirty="0"/>
              </a:p>
            </c:rich>
          </c:tx>
          <c:overlay val="0"/>
        </c:title>
        <c:numFmt formatCode="0.0" sourceLinked="1"/>
        <c:majorTickMark val="out"/>
        <c:minorTickMark val="none"/>
        <c:tickLblPos val="nextTo"/>
        <c:spPr>
          <a:ln>
            <a:solidFill>
              <a:srgbClr val="C0504D"/>
            </a:solidFill>
          </a:ln>
        </c:spPr>
        <c:txPr>
          <a:bodyPr/>
          <a:lstStyle/>
          <a:p>
            <a:pPr>
              <a:defRPr>
                <a:latin typeface="+mj-lt"/>
              </a:defRPr>
            </a:pPr>
            <a:endParaRPr lang="ko-KR"/>
          </a:p>
        </c:txPr>
        <c:crossAx val="135952384"/>
        <c:crosses val="autoZero"/>
        <c:crossBetween val="between"/>
      </c:valAx>
      <c:spPr>
        <a:solidFill>
          <a:schemeClr val="accent1">
            <a:lumMod val="20000"/>
            <a:lumOff val="80000"/>
          </a:schemeClr>
        </a:solidFill>
        <a:ln>
          <a:solidFill>
            <a:schemeClr val="accent2"/>
          </a:solidFill>
        </a:ln>
      </c:spPr>
    </c:plotArea>
    <c:legend>
      <c:legendPos val="r"/>
      <c:layout>
        <c:manualLayout>
          <c:xMode val="edge"/>
          <c:yMode val="edge"/>
          <c:x val="0.82737969680395451"/>
          <c:y val="0.1162537609628065"/>
          <c:w val="0.17262030319604546"/>
          <c:h val="0.57696973611309976"/>
        </c:manualLayout>
      </c:layout>
      <c:overlay val="0"/>
      <c:txPr>
        <a:bodyPr/>
        <a:lstStyle/>
        <a:p>
          <a:pPr>
            <a:defRPr sz="1400">
              <a:latin typeface="Calibri" pitchFamily="34" charset="0"/>
              <a:cs typeface="Calibri" pitchFamily="34" charset="0"/>
            </a:defRPr>
          </a:pPr>
          <a:endParaRPr lang="ko-KR"/>
        </a:p>
      </c:txPr>
    </c:legend>
    <c:plotVisOnly val="1"/>
    <c:dispBlanksAs val="gap"/>
    <c:showDLblsOverMax val="0"/>
  </c:chart>
  <c:txPr>
    <a:bodyPr/>
    <a:lstStyle/>
    <a:p>
      <a:pPr>
        <a:defRPr sz="1800"/>
      </a:pPr>
      <a:endParaRPr lang="ko-K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B1071AE-E07A-4683-BB5F-24045BA92928}" type="datetimeFigureOut">
              <a:rPr lang="en-SG" smtClean="0"/>
              <a:t>10/10/2019</a:t>
            </a:fld>
            <a:endParaRPr lang="en-SG"/>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AA3F022-C371-49DF-B94C-314332C2FE30}" type="slidenum">
              <a:rPr lang="en-SG" smtClean="0"/>
              <a:t>‹#›</a:t>
            </a:fld>
            <a:endParaRPr lang="en-SG"/>
          </a:p>
        </p:txBody>
      </p:sp>
    </p:spTree>
    <p:extLst>
      <p:ext uri="{BB962C8B-B14F-4D97-AF65-F5344CB8AC3E}">
        <p14:creationId xmlns:p14="http://schemas.microsoft.com/office/powerpoint/2010/main" val="8641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BEAAA0-DAB5-4E8D-9D4F-988A683BF5D4}" type="datetimeFigureOut">
              <a:rPr lang="en-US" smtClean="0"/>
              <a:t>10/10/2019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13C9DE9-FFDC-4651-A476-83B8CCE15259}" type="slidenum">
              <a:rPr lang="en-US" smtClean="0"/>
              <a:t>‹#›</a:t>
            </a:fld>
            <a:endParaRPr lang="en-US"/>
          </a:p>
        </p:txBody>
      </p:sp>
    </p:spTree>
    <p:extLst>
      <p:ext uri="{BB962C8B-B14F-4D97-AF65-F5344CB8AC3E}">
        <p14:creationId xmlns:p14="http://schemas.microsoft.com/office/powerpoint/2010/main" val="366552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kumimoji="1" sz="1400" b="1">
                <a:solidFill>
                  <a:schemeClr val="tx1"/>
                </a:solidFill>
                <a:latin typeface="Arial" panose="020B0604020202020204" pitchFamily="34" charset="0"/>
              </a:defRPr>
            </a:lvl1pPr>
            <a:lvl2pPr marL="742950" indent="-285750" defTabSz="931863">
              <a:defRPr kumimoji="1" sz="1400" b="1">
                <a:solidFill>
                  <a:schemeClr val="tx1"/>
                </a:solidFill>
                <a:latin typeface="Arial" panose="020B0604020202020204" pitchFamily="34" charset="0"/>
              </a:defRPr>
            </a:lvl2pPr>
            <a:lvl3pPr marL="1143000" indent="-228600" defTabSz="931863">
              <a:defRPr kumimoji="1" sz="1400" b="1">
                <a:solidFill>
                  <a:schemeClr val="tx1"/>
                </a:solidFill>
                <a:latin typeface="Arial" panose="020B0604020202020204" pitchFamily="34" charset="0"/>
              </a:defRPr>
            </a:lvl3pPr>
            <a:lvl4pPr marL="1600200" indent="-228600" defTabSz="931863">
              <a:defRPr kumimoji="1" sz="1400" b="1">
                <a:solidFill>
                  <a:schemeClr val="tx1"/>
                </a:solidFill>
                <a:latin typeface="Arial" panose="020B0604020202020204" pitchFamily="34" charset="0"/>
              </a:defRPr>
            </a:lvl4pPr>
            <a:lvl5pPr marL="2057400" indent="-228600" defTabSz="931863">
              <a:defRPr kumimoji="1" sz="1400"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681D2FF4-67A8-4B93-AB2E-C05674463CE2}"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0943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kumimoji="1" sz="1400" b="1">
                <a:solidFill>
                  <a:schemeClr val="tx1"/>
                </a:solidFill>
                <a:latin typeface="Arial" panose="020B0604020202020204" pitchFamily="34" charset="0"/>
              </a:defRPr>
            </a:lvl1pPr>
            <a:lvl2pPr marL="742950" indent="-285750" defTabSz="931863">
              <a:defRPr kumimoji="1" sz="1400" b="1">
                <a:solidFill>
                  <a:schemeClr val="tx1"/>
                </a:solidFill>
                <a:latin typeface="Arial" panose="020B0604020202020204" pitchFamily="34" charset="0"/>
              </a:defRPr>
            </a:lvl2pPr>
            <a:lvl3pPr marL="1143000" indent="-228600" defTabSz="931863">
              <a:defRPr kumimoji="1" sz="1400" b="1">
                <a:solidFill>
                  <a:schemeClr val="tx1"/>
                </a:solidFill>
                <a:latin typeface="Arial" panose="020B0604020202020204" pitchFamily="34" charset="0"/>
              </a:defRPr>
            </a:lvl3pPr>
            <a:lvl4pPr marL="1600200" indent="-228600" defTabSz="931863">
              <a:defRPr kumimoji="1" sz="1400" b="1">
                <a:solidFill>
                  <a:schemeClr val="tx1"/>
                </a:solidFill>
                <a:latin typeface="Arial" panose="020B0604020202020204" pitchFamily="34" charset="0"/>
              </a:defRPr>
            </a:lvl4pPr>
            <a:lvl5pPr marL="2057400" indent="-228600" defTabSz="931863">
              <a:defRPr kumimoji="1" sz="1400"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6E15792-8471-4B27-B57A-7802886D2368}"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21</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2"/>
          <p:cNvSpPr>
            <a:spLocks noGrp="1" noRot="1" noChangeAspect="1" noChangeArrowheads="1" noTextEdit="1"/>
          </p:cNvSpPr>
          <p:nvPr>
            <p:ph type="sldImg"/>
          </p:nvPr>
        </p:nvSpPr>
        <p:spPr>
          <a:xfrm>
            <a:off x="400050" y="1009650"/>
            <a:ext cx="6148388" cy="3459163"/>
          </a:xfrm>
          <a:solidFill>
            <a:schemeClr val="accent1"/>
          </a:solidFill>
          <a:ln/>
        </p:spPr>
      </p:sp>
      <p:sp>
        <p:nvSpPr>
          <p:cNvPr id="40964" name="Text Box 3"/>
          <p:cNvSpPr>
            <a:spLocks noGrp="1" noChangeArrowheads="1"/>
          </p:cNvSpPr>
          <p:nvPr>
            <p:ph type="body" idx="1"/>
          </p:nvPr>
        </p:nvSpPr>
        <p:spPr>
          <a:xfrm>
            <a:off x="1060563" y="4804769"/>
            <a:ext cx="4833902" cy="62694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en-US" sz="2000" dirty="0">
                <a:latin typeface="Arial" panose="020B0604020202020204" pitchFamily="34" charset="0"/>
              </a:rPr>
              <a:t>Figure 3. Kaplan-Meier Estimates of the Risk of Death from Any Cause and from Cardiovascular Causes and the Number of Cardiovascular Events, According to Treatment Group. Panel A shows the cumulative incidence of the risk of death from any cause (the study's primary end point) during the 13.3-year study period. Panel B shows the cumulative incidence of a secondary composite end point of cardiovascular events, including death from cardiovascular causes, nonfatal stroke, nonfatal myocardial infarction, coronary-artery bypass grafting (CABG), percutaneous coronary intervention (PCI), revascularization for peripheral atherosclerotic artery disease, and amputation; Panel C shows the number of events for each component of the composite end point. In Panels A and B, the I bars represent standard errors.</a:t>
            </a:r>
          </a:p>
        </p:txBody>
      </p:sp>
    </p:spTree>
    <p:extLst>
      <p:ext uri="{BB962C8B-B14F-4D97-AF65-F5344CB8AC3E}">
        <p14:creationId xmlns:p14="http://schemas.microsoft.com/office/powerpoint/2010/main" val="373460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227" rtl="0" eaLnBrk="1" fontAlgn="auto" latinLnBrk="0" hangingPunct="1">
              <a:lnSpc>
                <a:spcPct val="100000"/>
              </a:lnSpc>
              <a:spcBef>
                <a:spcPts val="0"/>
              </a:spcBef>
              <a:spcAft>
                <a:spcPts val="0"/>
              </a:spcAft>
              <a:buClrTx/>
              <a:buSzTx/>
              <a:buFontTx/>
              <a:buNone/>
              <a:tabLst/>
              <a:defRPr/>
            </a:pPr>
            <a:r>
              <a:rPr lang="en-US" altLang="en-US" sz="1200" dirty="0">
                <a:latin typeface="Arial Unicode MS" pitchFamily="32" charset="0"/>
                <a:cs typeface="Arial Unicode MS" pitchFamily="32" charset="0"/>
              </a:rPr>
              <a:t>Figure 1. Cardiovascular Outcomes and Death from Any Cause. Shown are the cumulative incidence of the primary outcome (death from cardiovascular causes, nonfatal myocardial infarction, or nonfatal stroke) (Panel A), cumulative incidence of death from cardiovascular causes (Panel B), the Kaplan–Meier estimate for death from any cause (Panel C), and the cumulative incidence of hospitalization for heart failure (Panel D) in the pooled </a:t>
            </a:r>
            <a:r>
              <a:rPr lang="en-US" altLang="en-US" sz="1200" dirty="0" err="1">
                <a:latin typeface="Arial Unicode MS" pitchFamily="32" charset="0"/>
                <a:cs typeface="Arial Unicode MS" pitchFamily="32" charset="0"/>
              </a:rPr>
              <a:t>empagliflozin</a:t>
            </a:r>
            <a:r>
              <a:rPr lang="en-US" altLang="en-US" sz="1200" dirty="0">
                <a:latin typeface="Arial Unicode MS" pitchFamily="32" charset="0"/>
                <a:cs typeface="Arial Unicode MS" pitchFamily="32" charset="0"/>
              </a:rPr>
              <a:t> group and the placebo group among patients who received at least one dose of a study drug. Hazard ratios are based on Cox regression analyses.</a:t>
            </a:r>
          </a:p>
          <a:p>
            <a:endParaRPr lang="en-US" dirty="0"/>
          </a:p>
        </p:txBody>
      </p:sp>
      <p:sp>
        <p:nvSpPr>
          <p:cNvPr id="4" name="Slide Number Placeholder 3"/>
          <p:cNvSpPr>
            <a:spLocks noGrp="1"/>
          </p:cNvSpPr>
          <p:nvPr>
            <p:ph type="sldNum" sz="quarter" idx="10"/>
          </p:nvPr>
        </p:nvSpPr>
        <p:spPr/>
        <p:txBody>
          <a:bodyPr/>
          <a:lstStyle/>
          <a:p>
            <a:pPr marL="0" marR="0" lvl="0" indent="0" algn="r" defTabSz="912465" rtl="0" eaLnBrk="1" fontAlgn="auto" latinLnBrk="0" hangingPunct="1">
              <a:lnSpc>
                <a:spcPct val="100000"/>
              </a:lnSpc>
              <a:spcBef>
                <a:spcPts val="0"/>
              </a:spcBef>
              <a:spcAft>
                <a:spcPts val="0"/>
              </a:spcAft>
              <a:buClrTx/>
              <a:buSzTx/>
              <a:buFontTx/>
              <a:buNone/>
              <a:tabLst/>
              <a:defRPr/>
            </a:pPr>
            <a:fld id="{02CCA24C-D16E-CC4F-B77A-144AE94F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46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94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227" rtl="0" eaLnBrk="1" fontAlgn="auto" latinLnBrk="0" hangingPunct="1">
              <a:lnSpc>
                <a:spcPct val="100000"/>
              </a:lnSpc>
              <a:spcBef>
                <a:spcPts val="0"/>
              </a:spcBef>
              <a:spcAft>
                <a:spcPts val="0"/>
              </a:spcAft>
              <a:buClrTx/>
              <a:buSzTx/>
              <a:buFontTx/>
              <a:buNone/>
              <a:tabLst/>
              <a:defRPr/>
            </a:pPr>
            <a:r>
              <a:rPr lang="en-US" altLang="en-US" sz="1200" dirty="0">
                <a:latin typeface="Arial Unicode MS" pitchFamily="32" charset="0"/>
                <a:cs typeface="Arial Unicode MS" pitchFamily="32" charset="0"/>
              </a:rPr>
              <a:t>Figure 1. Cardiovascular Outcomes and Death from Any Cause. Shown are the cumulative incidence of the primary outcome (death from cardiovascular causes, nonfatal myocardial infarction, or nonfatal stroke) (Panel A), cumulative incidence of death from cardiovascular causes (Panel B), the Kaplan–Meier estimate for death from any cause (Panel C), and the cumulative incidence of hospitalization for heart failure (Panel D) in the pooled </a:t>
            </a:r>
            <a:r>
              <a:rPr lang="en-US" altLang="en-US" sz="1200" dirty="0" err="1">
                <a:latin typeface="Arial Unicode MS" pitchFamily="32" charset="0"/>
                <a:cs typeface="Arial Unicode MS" pitchFamily="32" charset="0"/>
              </a:rPr>
              <a:t>empagliflozin</a:t>
            </a:r>
            <a:r>
              <a:rPr lang="en-US" altLang="en-US" sz="1200" dirty="0">
                <a:latin typeface="Arial Unicode MS" pitchFamily="32" charset="0"/>
                <a:cs typeface="Arial Unicode MS" pitchFamily="32" charset="0"/>
              </a:rPr>
              <a:t> group and the placebo group among patients who received at least one dose of a study drug. Hazard ratios are based on Cox regression analyses.</a:t>
            </a:r>
          </a:p>
          <a:p>
            <a:endParaRPr lang="en-US" dirty="0"/>
          </a:p>
        </p:txBody>
      </p:sp>
      <p:sp>
        <p:nvSpPr>
          <p:cNvPr id="4" name="Slide Number Placeholder 3"/>
          <p:cNvSpPr>
            <a:spLocks noGrp="1"/>
          </p:cNvSpPr>
          <p:nvPr>
            <p:ph type="sldNum" sz="quarter" idx="10"/>
          </p:nvPr>
        </p:nvSpPr>
        <p:spPr/>
        <p:txBody>
          <a:bodyPr/>
          <a:lstStyle/>
          <a:p>
            <a:pPr marL="0" marR="0" lvl="0" indent="0" algn="r" defTabSz="912465" rtl="0" eaLnBrk="1" fontAlgn="auto" latinLnBrk="0" hangingPunct="1">
              <a:lnSpc>
                <a:spcPct val="100000"/>
              </a:lnSpc>
              <a:spcBef>
                <a:spcPts val="0"/>
              </a:spcBef>
              <a:spcAft>
                <a:spcPts val="0"/>
              </a:spcAft>
              <a:buClrTx/>
              <a:buSzTx/>
              <a:buFontTx/>
              <a:buNone/>
              <a:tabLst/>
              <a:defRPr/>
            </a:pPr>
            <a:fld id="{02CCA24C-D16E-CC4F-B77A-144AE94F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46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677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227" rtl="0" eaLnBrk="1" fontAlgn="auto" latinLnBrk="0" hangingPunct="1">
              <a:lnSpc>
                <a:spcPct val="100000"/>
              </a:lnSpc>
              <a:spcBef>
                <a:spcPts val="0"/>
              </a:spcBef>
              <a:spcAft>
                <a:spcPts val="0"/>
              </a:spcAft>
              <a:buClrTx/>
              <a:buSzTx/>
              <a:buFontTx/>
              <a:buNone/>
              <a:tabLst/>
              <a:defRPr/>
            </a:pPr>
            <a:r>
              <a:rPr lang="en-US" altLang="en-US" sz="1200" dirty="0">
                <a:latin typeface="Arial Unicode MS" pitchFamily="32" charset="0"/>
                <a:cs typeface="Arial Unicode MS" pitchFamily="32" charset="0"/>
              </a:rPr>
              <a:t>Figure 3. Glycated Hemoglobin Levels. Shown are mean (±SE) glycated hemoglobin levels in the three study groups, as calculated with the use of a repeated-measures analysis as a mixed model of all data for patients who received at least one dose of a study drug and had a baseline measurement. The model included baseline glycated hemoglobin as a linear covariate, with baseline estimated glomerular filtration rate, geographic region, body-mass index, the last week a patient could have had a glycated hemoglobin measurement, study group, visit, visit according to treatment interaction, and baseline glycated hemoglobin according to visit interaction as fixed effects.</a:t>
            </a:r>
          </a:p>
          <a:p>
            <a:endParaRPr lang="en-US" dirty="0"/>
          </a:p>
        </p:txBody>
      </p:sp>
      <p:sp>
        <p:nvSpPr>
          <p:cNvPr id="4" name="Slide Number Placeholder 3"/>
          <p:cNvSpPr>
            <a:spLocks noGrp="1"/>
          </p:cNvSpPr>
          <p:nvPr>
            <p:ph type="sldNum" sz="quarter" idx="10"/>
          </p:nvPr>
        </p:nvSpPr>
        <p:spPr/>
        <p:txBody>
          <a:bodyPr/>
          <a:lstStyle/>
          <a:p>
            <a:pPr marL="0" marR="0" lvl="0" indent="0" algn="r" defTabSz="912465" rtl="0" eaLnBrk="1" fontAlgn="auto" latinLnBrk="0" hangingPunct="1">
              <a:lnSpc>
                <a:spcPct val="100000"/>
              </a:lnSpc>
              <a:spcBef>
                <a:spcPts val="0"/>
              </a:spcBef>
              <a:spcAft>
                <a:spcPts val="0"/>
              </a:spcAft>
              <a:buClrTx/>
              <a:buSzTx/>
              <a:buFontTx/>
              <a:buNone/>
              <a:tabLst/>
              <a:defRPr/>
            </a:pPr>
            <a:fld id="{02CCA24C-D16E-CC4F-B77A-144AE94F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46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525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14127" y="1008466"/>
            <a:ext cx="4093893" cy="345487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20" tIns="41710" rIns="83420" bIns="41710" anchor="ctr"/>
          <a:lstStyle/>
          <a:p>
            <a:pPr marL="0" marR="0" lvl="0" indent="0" algn="l" defTabSz="9143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8" name="Text Box 2"/>
          <p:cNvSpPr txBox="1">
            <a:spLocks noGrp="1" noChangeArrowheads="1"/>
          </p:cNvSpPr>
          <p:nvPr>
            <p:ph type="body"/>
          </p:nvPr>
        </p:nvSpPr>
        <p:spPr bwMode="auto">
          <a:xfrm>
            <a:off x="1056352" y="4797372"/>
            <a:ext cx="4816511" cy="38334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Age-specific unadjusted and sex-, race/ethnicity-, and education-adjusted prevalence of diabetes in adults ≥20 years of age by survey year: U.S. NHANES, 1988–2010. Each dot of 1988–1994 (△), 1999–2004 (◇), and 2005–2010 (○) represents the unadjusted prevalence within a 5-year age-group. Each line for 1988–1994 (dotted), 1999–2004 (dashed), and 2005–2010 (solid) represents the sex-, race/ethnicity-, and education-adjusted predicted prevalence of the midpoint of the 5-year age-group from piecewise regression, with age as a continuous variable.</a:t>
            </a:r>
          </a:p>
        </p:txBody>
      </p:sp>
    </p:spTree>
    <p:extLst>
      <p:ext uri="{BB962C8B-B14F-4D97-AF65-F5344CB8AC3E}">
        <p14:creationId xmlns:p14="http://schemas.microsoft.com/office/powerpoint/2010/main" val="254224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14127" y="1008466"/>
            <a:ext cx="4093893" cy="345487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20" tIns="41710" rIns="83420" bIns="41710" anchor="ctr"/>
          <a:lstStyle/>
          <a:p>
            <a:pPr marL="0" marR="0" lvl="0" indent="0" algn="l" defTabSz="9143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8" name="Text Box 2"/>
          <p:cNvSpPr txBox="1">
            <a:spLocks noGrp="1" noChangeArrowheads="1"/>
          </p:cNvSpPr>
          <p:nvPr>
            <p:ph type="body"/>
          </p:nvPr>
        </p:nvSpPr>
        <p:spPr bwMode="auto">
          <a:xfrm>
            <a:off x="1056352" y="4797372"/>
            <a:ext cx="4816511" cy="38334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Total number of adults ≥20 years of age with diabetes by survey year: U.S. NHANES, 1988–2010. Each dot of 1988–1994 (△), 1999–2004 (◇), and 2005–2010 (○) represents the total number of adults with diabetes within a 5-year age-group. Each line for 1988–1994 (dotted), 1999–2004 (dashed), and 2005–2010 (solid) represents the smoothed trend line of the total number of adults with diabetes derived from a cubic polynomial regression by age-group (AgeGrp) from 1 (20–24 years) to 13 (≥80 years) for each time period. For 1988–1994, −3,893.6*AgeGrp3 + 52,915*AgeGrp2 + 53,590*AgeGrp – 85,885; for 1999–2004, −3,254.7*AgeGrp3 + 30,451*AgeGrp2 + 274,991*AgeGrp – 263,749; and for 2005–2010, −5,520.1*AgeGrp3 + 68,979*AgeGrp2 + 204,097*AgeGrp – 253,127.</a:t>
            </a:r>
          </a:p>
        </p:txBody>
      </p:sp>
    </p:spTree>
    <p:extLst>
      <p:ext uri="{BB962C8B-B14F-4D97-AF65-F5344CB8AC3E}">
        <p14:creationId xmlns:p14="http://schemas.microsoft.com/office/powerpoint/2010/main" val="409906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u="sng" dirty="0"/>
              <a:t>DIABETES IN ADULTS ≥ 65 YEARS</a:t>
            </a:r>
          </a:p>
          <a:p>
            <a:pPr marL="174296" indent="-174296" defTabSz="464790">
              <a:buFont typeface="Arial"/>
              <a:buChar char="•"/>
              <a:defRPr/>
            </a:pPr>
            <a:endParaRPr lang="en-US" dirty="0"/>
          </a:p>
          <a:p>
            <a:pPr marL="174296" indent="-174296" defTabSz="464790">
              <a:buFont typeface="Arial"/>
              <a:buChar char="•"/>
              <a:defRPr/>
            </a:pPr>
            <a:r>
              <a:rPr lang="en-US" dirty="0"/>
              <a:t>Although increasing numbers of individuals with type 1 diabetes are living into old age, type 2 diabetes is overwhelmingly the most common incident and prevalent type in older age-groups is and is a major public health problem. </a:t>
            </a:r>
          </a:p>
          <a:p>
            <a:pPr marL="174296" indent="-174296" defTabSz="464790">
              <a:buFont typeface="Arial"/>
              <a:buChar char="•"/>
              <a:defRPr/>
            </a:pPr>
            <a:r>
              <a:rPr lang="en-US" dirty="0"/>
              <a:t>The aging of the overall population is a significant driver of the diabetes epidemic and </a:t>
            </a:r>
            <a:r>
              <a:rPr lang="en-US" dirty="0">
                <a:solidFill>
                  <a:srgbClr val="FF0000"/>
                </a:solidFill>
              </a:rPr>
              <a:t>trend data suggest that the burden will continue to increase. </a:t>
            </a:r>
          </a:p>
          <a:p>
            <a:pPr marL="174296" indent="-174296" defTabSz="464790">
              <a:buFont typeface="Arial"/>
              <a:buChar char="•"/>
              <a:defRPr/>
            </a:pPr>
            <a:r>
              <a:rPr lang="en-US" dirty="0"/>
              <a:t>The epidemic of type 2 diabetes is clearly linked to increasing rates of overweight and obesity in the U.S. population, but projections by the Centers for Disease Control and Prevention (CDC) suggest that even if diabetes incidence rates level off, the prevalence of diabetes will double in the next 20 years, in part due to the aging of the population.</a:t>
            </a:r>
          </a:p>
          <a:p>
            <a:pPr marL="174296" indent="-174296" defTabSz="464790">
              <a:buFont typeface="Arial"/>
              <a:buChar char="•"/>
              <a:defRPr/>
            </a:pPr>
            <a:r>
              <a:rPr lang="en-US" dirty="0"/>
              <a:t>By 2050, prevalence is predicted to increase nearly 5 times what it is now unless there are dramatic changes.</a:t>
            </a:r>
          </a:p>
          <a:p>
            <a:pPr marL="174296" indent="-174296" defTabSz="464790">
              <a:buFont typeface="Arial"/>
              <a:buChar char="•"/>
              <a:defRPr/>
            </a:pPr>
            <a:r>
              <a:rPr lang="en-US" dirty="0"/>
              <a:t>The biggest percent increases will be among people aged ≥75 years (336%) and among blacks (275%). </a:t>
            </a:r>
          </a:p>
          <a:p>
            <a:pPr marL="174296" indent="-174296" defTabSz="464790">
              <a:buFont typeface="Arial"/>
              <a:buChar char="•"/>
              <a:defRPr/>
            </a:pPr>
            <a:r>
              <a:rPr lang="en-US" dirty="0"/>
              <a:t>The increase in diabetes among US adults is not news. Behavioral Risk Factor Surveillance System (BRFSS) has been collecting trend data since the mid-1990’s</a:t>
            </a:r>
          </a:p>
          <a:p>
            <a:pPr marL="174296" indent="-174296" defTabSz="464790">
              <a:buFont typeface="Arial"/>
              <a:buChar char="•"/>
              <a:defRPr/>
            </a:pPr>
            <a:r>
              <a:rPr lang="en-US" dirty="0"/>
              <a:t>In 1995, age- adjusted prevalence was ≥6% in only three states.</a:t>
            </a:r>
          </a:p>
          <a:p>
            <a:pPr marL="174296" indent="-174296" defTabSz="464790">
              <a:buFont typeface="Arial"/>
              <a:buChar char="•"/>
              <a:defRPr/>
            </a:pPr>
            <a:r>
              <a:rPr lang="en-US" dirty="0"/>
              <a:t>But by 2010 it was ≥6% in every state; and ≥10.0% in six states.</a:t>
            </a:r>
          </a:p>
          <a:p>
            <a:pPr marL="174296" indent="-174296" defTabSz="464790">
              <a:buFont typeface="Arial"/>
              <a:buChar char="•"/>
              <a:defRPr/>
            </a:pPr>
            <a:endParaRPr lang="en-US" dirty="0"/>
          </a:p>
          <a:p>
            <a:pPr defTabSz="464790">
              <a:defRPr/>
            </a:pPr>
            <a:endParaRPr lang="en-US" dirty="0"/>
          </a:p>
          <a:p>
            <a:pPr marL="174296" indent="-174296" defTabSz="464790">
              <a:buFont typeface="Arial"/>
              <a:buChar char="•"/>
              <a:defRPr/>
            </a:pPr>
            <a:endParaRPr lang="en-US" b="0" dirty="0">
              <a:solidFill>
                <a:srgbClr val="FF0000"/>
              </a:solidFill>
            </a:endParaRPr>
          </a:p>
          <a:p>
            <a:pPr defTabSz="464790">
              <a:defRPr/>
            </a:pPr>
            <a:r>
              <a:rPr lang="en-US" dirty="0"/>
              <a:t>CDC. National diabetes fact sheet: national estimates and general information on diabetes and </a:t>
            </a:r>
            <a:r>
              <a:rPr lang="en-US" dirty="0" err="1"/>
              <a:t>prediabetes</a:t>
            </a:r>
            <a:r>
              <a:rPr lang="en-US" dirty="0"/>
              <a:t> in the United States. 2011.</a:t>
            </a:r>
          </a:p>
          <a:p>
            <a:pPr defTabSz="464790">
              <a:defRPr/>
            </a:pPr>
            <a:endParaRPr lang="en-US" dirty="0"/>
          </a:p>
          <a:p>
            <a:pPr defTabSz="464790">
              <a:defRPr/>
            </a:pPr>
            <a:r>
              <a:rPr lang="en-US" dirty="0"/>
              <a:t>CDC. Diabetes data and trends. 2011.</a:t>
            </a:r>
          </a:p>
          <a:p>
            <a:pPr defTabSz="464790">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02CCA24C-D16E-CC4F-B77A-144AE94F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227" rtl="0" eaLnBrk="1" fontAlgn="auto" latinLnBrk="0" hangingPunct="1">
              <a:lnSpc>
                <a:spcPct val="100000"/>
              </a:lnSpc>
              <a:spcBef>
                <a:spcPts val="0"/>
              </a:spcBef>
              <a:spcAft>
                <a:spcPts val="0"/>
              </a:spcAft>
              <a:buClrTx/>
              <a:buSzTx/>
              <a:buFontTx/>
              <a:buNone/>
              <a:tabLst/>
              <a:defRPr/>
            </a:pPr>
            <a:r>
              <a:rPr lang="en-GB" dirty="0">
                <a:latin typeface="Arial" charset="0"/>
                <a:ea typeface="msgothic" charset="0"/>
                <a:cs typeface="msgothic" charset="0"/>
              </a:rPr>
              <a:t>Incidence (per 1,000) of major diabetes complications among adults with diabetes, by age, 2009. Source: National Diabetes Surveillance System, available from http://www.cdc.gov/diabetes. CHF, congestive heart failure; ER, emergency room; ESRD, end-stage renal disease; IHD, ischemic heart disease.</a:t>
            </a:r>
          </a:p>
          <a:p>
            <a:endParaRPr lang="en-US" dirty="0"/>
          </a:p>
        </p:txBody>
      </p:sp>
      <p:sp>
        <p:nvSpPr>
          <p:cNvPr id="4" name="Slide Number Placeholder 3"/>
          <p:cNvSpPr>
            <a:spLocks noGrp="1"/>
          </p:cNvSpPr>
          <p:nvPr>
            <p:ph type="sldNum" sz="quarter" idx="10"/>
          </p:nvPr>
        </p:nvSpPr>
        <p:spPr/>
        <p:txBody>
          <a:bodyPr/>
          <a:lstStyle/>
          <a:p>
            <a:pPr marL="0" marR="0" lvl="0" indent="0" algn="r" defTabSz="912465" rtl="0" eaLnBrk="1" fontAlgn="auto" latinLnBrk="0" hangingPunct="1">
              <a:lnSpc>
                <a:spcPct val="100000"/>
              </a:lnSpc>
              <a:spcBef>
                <a:spcPts val="0"/>
              </a:spcBef>
              <a:spcAft>
                <a:spcPts val="0"/>
              </a:spcAft>
              <a:buClrTx/>
              <a:buSzTx/>
              <a:buFontTx/>
              <a:buNone/>
              <a:tabLst/>
              <a:defRPr/>
            </a:pPr>
            <a:fld id="{02CCA24C-D16E-CC4F-B77A-144AE94F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46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31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u="sng" dirty="0"/>
              <a:t>EFFECTS OF HEALTH STATUS</a:t>
            </a:r>
          </a:p>
          <a:p>
            <a:pPr defTabSz="464790">
              <a:defRPr/>
            </a:pPr>
            <a:endParaRPr lang="en-US" dirty="0"/>
          </a:p>
          <a:p>
            <a:pPr marL="174296" indent="-174296" defTabSz="464790">
              <a:buFont typeface="Arial"/>
              <a:buChar char="•"/>
              <a:defRPr/>
            </a:pPr>
            <a:r>
              <a:rPr lang="en-US" dirty="0"/>
              <a:t>Some elderly patients with diabetes have health status characteristics that can make diabetes self-management difficult and lead to inadequate glycemic control, or limit the benefit of some diabetes management interventions.</a:t>
            </a:r>
          </a:p>
          <a:p>
            <a:pPr marL="174296" indent="-174296">
              <a:buFont typeface="Arial"/>
              <a:buChar char="•"/>
            </a:pPr>
            <a:r>
              <a:rPr lang="en-US" dirty="0" err="1"/>
              <a:t>Blaum</a:t>
            </a:r>
            <a:r>
              <a:rPr lang="en-US" dirty="0"/>
              <a:t>,</a:t>
            </a:r>
            <a:r>
              <a:rPr lang="en-US" baseline="0" dirty="0"/>
              <a:t> et al. conducted an analysis on data collected in the Health and Retirement Study to determine how </a:t>
            </a:r>
            <a:r>
              <a:rPr lang="en-US" dirty="0"/>
              <a:t>many middle-aged and older adults with diabetes in the United States would have complex health status potentially associated with DSM difficulty or limited benefit of some diabetes management. </a:t>
            </a:r>
          </a:p>
          <a:p>
            <a:pPr marL="174296" indent="-174296">
              <a:buFont typeface="Arial"/>
              <a:buChar char="•"/>
            </a:pPr>
            <a:endParaRPr lang="en-US" dirty="0"/>
          </a:p>
          <a:p>
            <a:pPr marL="174296" indent="-174296">
              <a:buFont typeface="Arial"/>
              <a:buChar char="•"/>
            </a:pPr>
            <a:r>
              <a:rPr lang="en-US" dirty="0"/>
              <a:t>They defined 3 health status groups based on the literature and clinical experience</a:t>
            </a:r>
          </a:p>
          <a:p>
            <a:pPr marL="174296" indent="-174296">
              <a:buFont typeface="Arial"/>
              <a:buChar char="•"/>
            </a:pPr>
            <a:r>
              <a:rPr lang="en-US" dirty="0"/>
              <a:t>Relatively Healthy Group - fewer than 3 chronic diseases, no cognitive or significant visual impairment, and one or no instrumental activities of daily living (IADL) dependencies (which they later subdivided into an</a:t>
            </a:r>
            <a:r>
              <a:rPr lang="en-US" baseline="0" dirty="0"/>
              <a:t> Extremely Healthy Group)</a:t>
            </a:r>
            <a:endParaRPr lang="en-US" dirty="0"/>
          </a:p>
          <a:p>
            <a:pPr marL="174296" indent="-174296">
              <a:buFont typeface="Arial"/>
              <a:buChar char="•"/>
            </a:pPr>
            <a:r>
              <a:rPr lang="en-US" dirty="0"/>
              <a:t>Difficult to Implement - had health characteristics that could make DSM difficult, whose members have one or more of the following characteristics: 3 or more chronic diseases (in addition to diabetes), mild cognitive impairment, severe vision impairment, and/or 2 or more IADL dependencies. </a:t>
            </a:r>
          </a:p>
          <a:p>
            <a:pPr marL="174296" indent="-174296">
              <a:buFont typeface="Arial"/>
              <a:buChar char="•"/>
            </a:pPr>
            <a:r>
              <a:rPr lang="en-US" dirty="0"/>
              <a:t>Limited Benefit Group –</a:t>
            </a:r>
            <a:r>
              <a:rPr lang="en-US" baseline="0" dirty="0"/>
              <a:t> included </a:t>
            </a:r>
            <a:r>
              <a:rPr lang="en-US" dirty="0"/>
              <a:t>people with the poorest health status, with</a:t>
            </a:r>
            <a:r>
              <a:rPr lang="en-US" baseline="0" dirty="0"/>
              <a:t> </a:t>
            </a:r>
            <a:r>
              <a:rPr lang="en-US" dirty="0"/>
              <a:t>one or more of the following: moderate to severe cognitive impairment, 2 or more ADL dependencies, and/or residence in a long-term nursing facility. </a:t>
            </a:r>
          </a:p>
          <a:p>
            <a:pPr marL="174296" indent="-174296">
              <a:buFont typeface="Arial"/>
              <a:buChar char="•"/>
            </a:pPr>
            <a:endParaRPr lang="en-US" dirty="0"/>
          </a:p>
          <a:p>
            <a:pPr defTabSz="464790">
              <a:defRPr/>
            </a:pPr>
            <a:r>
              <a:rPr lang="en-US" i="0" dirty="0" err="1"/>
              <a:t>Blaum</a:t>
            </a:r>
            <a:r>
              <a:rPr lang="en-US" i="0" dirty="0"/>
              <a:t>, Caroline S., et al. Clinical complexity in middle-aged and older adults with diabetes: the Health and Retirement Study. Medical care. 2010; 48(4):327-334.</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465" rtl="0" eaLnBrk="1" fontAlgn="auto" latinLnBrk="0" hangingPunct="1">
              <a:lnSpc>
                <a:spcPct val="100000"/>
              </a:lnSpc>
              <a:spcBef>
                <a:spcPts val="0"/>
              </a:spcBef>
              <a:spcAft>
                <a:spcPts val="0"/>
              </a:spcAft>
              <a:buClrTx/>
              <a:buSzTx/>
              <a:buFontTx/>
              <a:buNone/>
              <a:tabLst/>
              <a:defRPr/>
            </a:pPr>
            <a:fld id="{02CCA24C-D16E-CC4F-B77A-144AE94F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46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3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a:t>1.  Relatively Healthy Group. Characterized by:</a:t>
            </a:r>
          </a:p>
          <a:p>
            <a:r>
              <a:rPr lang="en-US" altLang="en-US" b="0"/>
              <a:t>--Two or fewer comorbid chronic diseases, </a:t>
            </a:r>
          </a:p>
          <a:p>
            <a:r>
              <a:rPr lang="en-US" altLang="en-US" b="0"/>
              <a:t>--No vision impairment,</a:t>
            </a:r>
          </a:p>
          <a:p>
            <a:r>
              <a:rPr lang="en-US" altLang="en-US" b="0"/>
              <a:t>--No cognitive impairment,</a:t>
            </a:r>
          </a:p>
          <a:p>
            <a:r>
              <a:rPr lang="en-US" altLang="en-US" b="0"/>
              <a:t>--Dependency in no more than one instrumental activity of daily living (IADL),</a:t>
            </a:r>
          </a:p>
          <a:p>
            <a:r>
              <a:rPr lang="en-US" altLang="en-US" b="0"/>
              <a:t>--Dependency in no more than one activity of daily living (ADL), AND</a:t>
            </a:r>
          </a:p>
          <a:p>
            <a:r>
              <a:rPr lang="en-US" altLang="en-US" b="0"/>
              <a:t>--Not living in a long-stay nursing facility.</a:t>
            </a:r>
          </a:p>
          <a:p>
            <a:r>
              <a:rPr lang="en-US" altLang="en-US" b="0"/>
              <a:t>2.  Self-Management Difficulty Group. Characterized by:</a:t>
            </a:r>
          </a:p>
          <a:p>
            <a:r>
              <a:rPr lang="en-US" altLang="en-US" b="0"/>
              <a:t>--Three or more comorbid chronic diseases, </a:t>
            </a:r>
          </a:p>
          <a:p>
            <a:r>
              <a:rPr lang="en-US" altLang="en-US" b="0"/>
              <a:t>--Severe vision impairment,</a:t>
            </a:r>
          </a:p>
          <a:p>
            <a:r>
              <a:rPr lang="en-US" altLang="en-US" b="0"/>
              <a:t>--Mild cognitive impairment, OR</a:t>
            </a:r>
          </a:p>
          <a:p>
            <a:r>
              <a:rPr lang="en-US" altLang="en-US" b="0"/>
              <a:t>--Dependency in two or more IADLs.</a:t>
            </a:r>
          </a:p>
          <a:p>
            <a:r>
              <a:rPr lang="en-US" altLang="en-US" b="0"/>
              <a:t>3.  Limited Benefit Group. Characterized by:</a:t>
            </a:r>
          </a:p>
          <a:p>
            <a:r>
              <a:rPr lang="en-US" altLang="en-US" b="0"/>
              <a:t>--Dementia,</a:t>
            </a:r>
          </a:p>
          <a:p>
            <a:r>
              <a:rPr lang="en-US" altLang="en-US" b="0"/>
              <a:t>--Dependency in two or more ADLs, OR</a:t>
            </a:r>
          </a:p>
          <a:p>
            <a:r>
              <a:rPr lang="en-US" altLang="en-US" b="0"/>
              <a:t>--Living in a long-stay nursing facility.</a:t>
            </a:r>
          </a:p>
          <a:p>
            <a:endParaRPr lang="en-US" altLang="en-US"/>
          </a:p>
        </p:txBody>
      </p:sp>
      <p:sp>
        <p:nvSpPr>
          <p:cNvPr id="6963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bg1"/>
                </a:solidFill>
                <a:latin typeface="Times New Roman" pitchFamily="18" charset="0"/>
              </a:defRPr>
            </a:lvl1pPr>
            <a:lvl2pPr marL="755283" indent="-290493" algn="ctr" eaLnBrk="0" hangingPunct="0">
              <a:defRPr sz="2400">
                <a:solidFill>
                  <a:schemeClr val="bg1"/>
                </a:solidFill>
                <a:latin typeface="Times New Roman" pitchFamily="18" charset="0"/>
              </a:defRPr>
            </a:lvl2pPr>
            <a:lvl3pPr marL="1161974" indent="-232395" algn="ctr" eaLnBrk="0" hangingPunct="0">
              <a:defRPr sz="2400">
                <a:solidFill>
                  <a:schemeClr val="bg1"/>
                </a:solidFill>
                <a:latin typeface="Times New Roman" pitchFamily="18" charset="0"/>
              </a:defRPr>
            </a:lvl3pPr>
            <a:lvl4pPr marL="1626763" indent="-232395" algn="ctr" eaLnBrk="0" hangingPunct="0">
              <a:defRPr sz="2400">
                <a:solidFill>
                  <a:schemeClr val="bg1"/>
                </a:solidFill>
                <a:latin typeface="Times New Roman" pitchFamily="18" charset="0"/>
              </a:defRPr>
            </a:lvl4pPr>
            <a:lvl5pPr marL="2091553" indent="-232395" algn="ctr" eaLnBrk="0" hangingPunct="0">
              <a:defRPr sz="2400">
                <a:solidFill>
                  <a:schemeClr val="bg1"/>
                </a:solidFill>
                <a:latin typeface="Times New Roman" pitchFamily="18" charset="0"/>
              </a:defRPr>
            </a:lvl5pPr>
            <a:lvl6pPr marL="2556342" indent="-232395" algn="ctr" eaLnBrk="0" fontAlgn="base" hangingPunct="0">
              <a:spcBef>
                <a:spcPct val="0"/>
              </a:spcBef>
              <a:spcAft>
                <a:spcPct val="0"/>
              </a:spcAft>
              <a:defRPr sz="2400">
                <a:solidFill>
                  <a:schemeClr val="bg1"/>
                </a:solidFill>
                <a:latin typeface="Times New Roman" pitchFamily="18" charset="0"/>
              </a:defRPr>
            </a:lvl6pPr>
            <a:lvl7pPr marL="3021132" indent="-232395" algn="ctr" eaLnBrk="0" fontAlgn="base" hangingPunct="0">
              <a:spcBef>
                <a:spcPct val="0"/>
              </a:spcBef>
              <a:spcAft>
                <a:spcPct val="0"/>
              </a:spcAft>
              <a:defRPr sz="2400">
                <a:solidFill>
                  <a:schemeClr val="bg1"/>
                </a:solidFill>
                <a:latin typeface="Times New Roman" pitchFamily="18" charset="0"/>
              </a:defRPr>
            </a:lvl7pPr>
            <a:lvl8pPr marL="3485921" indent="-232395" algn="ctr" eaLnBrk="0" fontAlgn="base" hangingPunct="0">
              <a:spcBef>
                <a:spcPct val="0"/>
              </a:spcBef>
              <a:spcAft>
                <a:spcPct val="0"/>
              </a:spcAft>
              <a:defRPr sz="2400">
                <a:solidFill>
                  <a:schemeClr val="bg1"/>
                </a:solidFill>
                <a:latin typeface="Times New Roman" pitchFamily="18" charset="0"/>
              </a:defRPr>
            </a:lvl8pPr>
            <a:lvl9pPr marL="3950711" indent="-232395" algn="ctr" eaLnBrk="0" fontAlgn="base" hangingPunct="0">
              <a:spcBef>
                <a:spcPct val="0"/>
              </a:spcBef>
              <a:spcAft>
                <a:spcPct val="0"/>
              </a:spcAft>
              <a:defRPr sz="2400">
                <a:solidFill>
                  <a:schemeClr val="bg1"/>
                </a:solidFill>
                <a:latin typeface="Times New Roman" pitchFamily="18" charset="0"/>
              </a:defRPr>
            </a:lvl9p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Topic</a:t>
            </a:r>
          </a:p>
        </p:txBody>
      </p:sp>
      <p:sp>
        <p:nvSpPr>
          <p:cNvPr id="69637"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bg1"/>
                </a:solidFill>
                <a:latin typeface="Times New Roman" pitchFamily="18" charset="0"/>
              </a:defRPr>
            </a:lvl1pPr>
            <a:lvl2pPr marL="755283" indent="-290493" algn="ctr" eaLnBrk="0" hangingPunct="0">
              <a:defRPr sz="2400">
                <a:solidFill>
                  <a:schemeClr val="bg1"/>
                </a:solidFill>
                <a:latin typeface="Times New Roman" pitchFamily="18" charset="0"/>
              </a:defRPr>
            </a:lvl2pPr>
            <a:lvl3pPr marL="1161974" indent="-232395" algn="ctr" eaLnBrk="0" hangingPunct="0">
              <a:defRPr sz="2400">
                <a:solidFill>
                  <a:schemeClr val="bg1"/>
                </a:solidFill>
                <a:latin typeface="Times New Roman" pitchFamily="18" charset="0"/>
              </a:defRPr>
            </a:lvl3pPr>
            <a:lvl4pPr marL="1626763" indent="-232395" algn="ctr" eaLnBrk="0" hangingPunct="0">
              <a:defRPr sz="2400">
                <a:solidFill>
                  <a:schemeClr val="bg1"/>
                </a:solidFill>
                <a:latin typeface="Times New Roman" pitchFamily="18" charset="0"/>
              </a:defRPr>
            </a:lvl4pPr>
            <a:lvl5pPr marL="2091553" indent="-232395" algn="ctr" eaLnBrk="0" hangingPunct="0">
              <a:defRPr sz="2400">
                <a:solidFill>
                  <a:schemeClr val="bg1"/>
                </a:solidFill>
                <a:latin typeface="Times New Roman" pitchFamily="18" charset="0"/>
              </a:defRPr>
            </a:lvl5pPr>
            <a:lvl6pPr marL="2556342" indent="-232395" algn="ctr" eaLnBrk="0" fontAlgn="base" hangingPunct="0">
              <a:spcBef>
                <a:spcPct val="0"/>
              </a:spcBef>
              <a:spcAft>
                <a:spcPct val="0"/>
              </a:spcAft>
              <a:defRPr sz="2400">
                <a:solidFill>
                  <a:schemeClr val="bg1"/>
                </a:solidFill>
                <a:latin typeface="Times New Roman" pitchFamily="18" charset="0"/>
              </a:defRPr>
            </a:lvl6pPr>
            <a:lvl7pPr marL="3021132" indent="-232395" algn="ctr" eaLnBrk="0" fontAlgn="base" hangingPunct="0">
              <a:spcBef>
                <a:spcPct val="0"/>
              </a:spcBef>
              <a:spcAft>
                <a:spcPct val="0"/>
              </a:spcAft>
              <a:defRPr sz="2400">
                <a:solidFill>
                  <a:schemeClr val="bg1"/>
                </a:solidFill>
                <a:latin typeface="Times New Roman" pitchFamily="18" charset="0"/>
              </a:defRPr>
            </a:lvl7pPr>
            <a:lvl8pPr marL="3485921" indent="-232395" algn="ctr" eaLnBrk="0" fontAlgn="base" hangingPunct="0">
              <a:spcBef>
                <a:spcPct val="0"/>
              </a:spcBef>
              <a:spcAft>
                <a:spcPct val="0"/>
              </a:spcAft>
              <a:defRPr sz="2400">
                <a:solidFill>
                  <a:schemeClr val="bg1"/>
                </a:solidFill>
                <a:latin typeface="Times New Roman" pitchFamily="18" charset="0"/>
              </a:defRPr>
            </a:lvl8pPr>
            <a:lvl9pPr marL="3950711" indent="-232395" algn="ctr" eaLnBrk="0" fontAlgn="base" hangingPunct="0">
              <a:spcBef>
                <a:spcPct val="0"/>
              </a:spcBef>
              <a:spcAft>
                <a:spcPct val="0"/>
              </a:spcAft>
              <a:defRPr sz="2400">
                <a:solidFill>
                  <a:schemeClr val="bg1"/>
                </a:solidFill>
                <a:latin typeface="Times New Roman" pitchFamily="18" charset="0"/>
              </a:defRPr>
            </a:lvl9pPr>
          </a:lstStyle>
          <a:p>
            <a:pPr marL="0" marR="0" lvl="0" indent="0" algn="r" defTabSz="914305"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Slide </a:t>
            </a:r>
            <a:fld id="{9F4CF690-8B78-477D-9E21-DC99CA510023}"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279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u="sng" dirty="0"/>
              <a:t>POLYPHARMACY</a:t>
            </a:r>
          </a:p>
          <a:p>
            <a:pPr defTabSz="464790">
              <a:defRPr/>
            </a:pPr>
            <a:endParaRPr lang="en-US" dirty="0"/>
          </a:p>
          <a:p>
            <a:pPr marL="174296" indent="-174296">
              <a:buFont typeface="Arial"/>
              <a:buChar char="•"/>
            </a:pPr>
            <a:r>
              <a:rPr lang="en-US" dirty="0"/>
              <a:t>Multiple drug therapy has become the standard of care for treating</a:t>
            </a:r>
            <a:r>
              <a:rPr lang="en-US" baseline="0" dirty="0"/>
              <a:t> </a:t>
            </a:r>
            <a:r>
              <a:rPr lang="en-US" dirty="0"/>
              <a:t>most chronic conditions,</a:t>
            </a:r>
            <a:r>
              <a:rPr lang="en-US" baseline="0" dirty="0"/>
              <a:t> </a:t>
            </a:r>
            <a:r>
              <a:rPr lang="en-US" dirty="0"/>
              <a:t>which brings with it complications of adverse reactions and contrary interactions.</a:t>
            </a:r>
          </a:p>
          <a:p>
            <a:pPr marL="174296" indent="-174296">
              <a:buFont typeface="Arial"/>
              <a:buChar char="•"/>
            </a:pPr>
            <a:r>
              <a:rPr lang="en-US" dirty="0"/>
              <a:t>This is especially true in the case of elderly patients, who are particularly susceptible to adverse drug events. </a:t>
            </a:r>
          </a:p>
          <a:p>
            <a:pPr marL="174296" indent="-174296">
              <a:buFont typeface="Arial"/>
              <a:buChar char="•"/>
            </a:pPr>
            <a:r>
              <a:rPr lang="en-US" dirty="0"/>
              <a:t>Although not specifically studied, it is likely that diabetic elderly patients are even more susceptible to problems related to </a:t>
            </a:r>
            <a:r>
              <a:rPr lang="en-US" dirty="0" err="1"/>
              <a:t>polypharmacy</a:t>
            </a:r>
            <a:r>
              <a:rPr lang="en-US" dirty="0"/>
              <a:t> because of significantly greater underlying physical disability.</a:t>
            </a:r>
          </a:p>
          <a:p>
            <a:endParaRPr lang="en-US" dirty="0"/>
          </a:p>
          <a:p>
            <a:pPr marL="174296" indent="-174296" defTabSz="464790">
              <a:buFont typeface="Arial"/>
              <a:buChar char="•"/>
              <a:defRPr/>
            </a:pPr>
            <a:r>
              <a:rPr lang="en-US" dirty="0"/>
              <a:t>One of the challenges in treating type 2 </a:t>
            </a:r>
            <a:r>
              <a:rPr lang="en-US" dirty="0" err="1"/>
              <a:t>diabetesin</a:t>
            </a:r>
            <a:r>
              <a:rPr lang="en-US" dirty="0"/>
              <a:t> the elderly is that </a:t>
            </a:r>
            <a:r>
              <a:rPr lang="en-US" dirty="0" err="1"/>
              <a:t>polypharmacy</a:t>
            </a:r>
            <a:r>
              <a:rPr lang="en-US" dirty="0"/>
              <a:t> is usually intentional and necessary to control related comorbidities and reduce the risk of diabetes complications</a:t>
            </a:r>
          </a:p>
          <a:p>
            <a:pPr marL="174296" indent="-174296" defTabSz="464790">
              <a:buFont typeface="Arial"/>
              <a:buChar char="•"/>
              <a:defRPr/>
            </a:pPr>
            <a:r>
              <a:rPr lang="en-US" dirty="0"/>
              <a:t>Several factors contribute to </a:t>
            </a:r>
            <a:r>
              <a:rPr lang="en-US" dirty="0" err="1"/>
              <a:t>polypharmacy</a:t>
            </a:r>
            <a:r>
              <a:rPr lang="en-US" dirty="0"/>
              <a:t> in diabetic patents. </a:t>
            </a:r>
            <a:endParaRPr lang="en-US" dirty="0">
              <a:effectLst/>
            </a:endParaRPr>
          </a:p>
          <a:p>
            <a:pPr marL="174296" indent="-174296">
              <a:buFont typeface="Arial"/>
              <a:buChar char="•"/>
            </a:pPr>
            <a:endParaRPr lang="en-US" baseline="0" dirty="0"/>
          </a:p>
          <a:p>
            <a:pPr marL="174296" indent="-174296">
              <a:buFont typeface="Arial"/>
              <a:buChar char="•"/>
            </a:pPr>
            <a:r>
              <a:rPr lang="en-US" dirty="0"/>
              <a:t>The comorbidities of diabetes commonly include conditions that require daily medication, such as hypertension, dyslipidemia,</a:t>
            </a:r>
            <a:r>
              <a:rPr lang="en-US" baseline="0" dirty="0"/>
              <a:t> neuropathy, depression;</a:t>
            </a:r>
            <a:r>
              <a:rPr lang="en-US" dirty="0"/>
              <a:t> and others</a:t>
            </a:r>
            <a:r>
              <a:rPr lang="en-US" baseline="0" dirty="0"/>
              <a:t> that require occasional medication, such as glaucoma and peripheral vascular disease-- </a:t>
            </a:r>
            <a:r>
              <a:rPr lang="en-US" dirty="0"/>
              <a:t>each of which may require one or more drugs for adequate control. </a:t>
            </a:r>
          </a:p>
          <a:p>
            <a:pPr marL="174296" indent="-174296">
              <a:buFont typeface="Arial"/>
              <a:buChar char="•"/>
            </a:pPr>
            <a:endParaRPr lang="en-US" dirty="0"/>
          </a:p>
          <a:p>
            <a:pPr marL="174296" indent="-174296">
              <a:buFont typeface="Arial"/>
              <a:buChar char="•"/>
            </a:pPr>
            <a:r>
              <a:rPr lang="en-US" dirty="0"/>
              <a:t>Add to this other conditions that often accompany diabetes, such as hypothyroidism, heart failure, and osteoporosis, and the total number of possible medications needed becomes significant. </a:t>
            </a:r>
          </a:p>
          <a:p>
            <a:pPr marL="174296" indent="-174296">
              <a:buFont typeface="Arial"/>
              <a:buChar char="•"/>
            </a:pPr>
            <a:endParaRPr lang="en-US" dirty="0"/>
          </a:p>
          <a:p>
            <a:pPr marL="174296" indent="-174296" defTabSz="464790">
              <a:buFont typeface="Arial"/>
              <a:buChar char="•"/>
              <a:defRPr/>
            </a:pPr>
            <a:r>
              <a:rPr lang="en-US" b="1" dirty="0" err="1"/>
              <a:t>Polypharmacy</a:t>
            </a:r>
            <a:r>
              <a:rPr lang="en-US" b="1" dirty="0"/>
              <a:t> is inevitable when treating a common chronic condition such as diabetes, given the large number of treatment options now available. The potential for </a:t>
            </a:r>
            <a:r>
              <a:rPr lang="en-US" b="1" dirty="0" err="1"/>
              <a:t>polypharmacy</a:t>
            </a:r>
            <a:r>
              <a:rPr lang="en-US" b="1" dirty="0"/>
              <a:t> will continue to increase with time, as additional therapeutic options become available. Before the approval of metformin in the United States in 1995, only insulin and the sulfonylureas were available for the treatment of diabetes. Now, there are five classes of oral agents, three rapid-acting insulin analogs, and two long-acting analogs, as well as the “traditional” </a:t>
            </a:r>
            <a:r>
              <a:rPr lang="en-US" b="1" dirty="0" err="1"/>
              <a:t>insulins</a:t>
            </a:r>
            <a:r>
              <a:rPr lang="en-US" b="1" dirty="0"/>
              <a:t>. The emergence of other forms of insulin (inhaled, topical patches), the </a:t>
            </a:r>
            <a:r>
              <a:rPr lang="en-US" b="1" dirty="0" err="1"/>
              <a:t>incretin</a:t>
            </a:r>
            <a:r>
              <a:rPr lang="en-US" b="1" dirty="0"/>
              <a:t> gut hormones, newer mixed peroxisome proliferator–activated receptor-α and -</a:t>
            </a:r>
            <a:r>
              <a:rPr lang="en-US" b="1" dirty="0" err="1"/>
              <a:t>γ</a:t>
            </a:r>
            <a:r>
              <a:rPr lang="en-US" b="1" dirty="0"/>
              <a:t> agonists, a synthetic amylin analog, and still more agents to come will increase opportunities for success in treatment, as well as the potential for </a:t>
            </a:r>
            <a:r>
              <a:rPr lang="en-US" b="1" dirty="0" err="1"/>
              <a:t>polypharmacy</a:t>
            </a:r>
            <a:r>
              <a:rPr lang="en-US" b="1" dirty="0"/>
              <a:t>. </a:t>
            </a:r>
          </a:p>
          <a:p>
            <a:pPr marL="174296" indent="-174296">
              <a:buFont typeface="Arial"/>
              <a:buChar char="•"/>
            </a:pPr>
            <a:endParaRPr lang="en-US" dirty="0"/>
          </a:p>
          <a:p>
            <a:pPr marL="174296" indent="-174296">
              <a:buFont typeface="Arial"/>
              <a:buChar char="•"/>
            </a:pPr>
            <a:r>
              <a:rPr lang="en-US" b="1" dirty="0"/>
              <a:t>REVIEWER – IS THE</a:t>
            </a:r>
            <a:r>
              <a:rPr lang="en-US" b="1" baseline="0" dirty="0"/>
              <a:t> LIST OF TYPES OF DIABETES MEDCIATIONS CURRENT AND CORRECT?</a:t>
            </a:r>
            <a:endParaRPr lang="en-US" b="1" dirty="0"/>
          </a:p>
          <a:p>
            <a:pPr marL="174296" indent="-174296" defTabSz="464790">
              <a:buFont typeface="Arial"/>
              <a:buChar char="•"/>
              <a:defRPr/>
            </a:pPr>
            <a:endParaRPr lang="en-US" dirty="0"/>
          </a:p>
          <a:p>
            <a:pPr marL="174296" indent="-174296" defTabSz="464790">
              <a:buFont typeface="Arial"/>
              <a:buChar char="•"/>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02CCA24C-D16E-CC4F-B77A-144AE94F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74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kumimoji="1" sz="1400" b="1">
                <a:solidFill>
                  <a:schemeClr val="tx1"/>
                </a:solidFill>
                <a:latin typeface="Arial" panose="020B0604020202020204" pitchFamily="34" charset="0"/>
              </a:defRPr>
            </a:lvl1pPr>
            <a:lvl2pPr marL="742950" indent="-285750" defTabSz="931863">
              <a:defRPr kumimoji="1" sz="1400" b="1">
                <a:solidFill>
                  <a:schemeClr val="tx1"/>
                </a:solidFill>
                <a:latin typeface="Arial" panose="020B0604020202020204" pitchFamily="34" charset="0"/>
              </a:defRPr>
            </a:lvl2pPr>
            <a:lvl3pPr marL="1143000" indent="-228600" defTabSz="931863">
              <a:defRPr kumimoji="1" sz="1400" b="1">
                <a:solidFill>
                  <a:schemeClr val="tx1"/>
                </a:solidFill>
                <a:latin typeface="Arial" panose="020B0604020202020204" pitchFamily="34" charset="0"/>
              </a:defRPr>
            </a:lvl3pPr>
            <a:lvl4pPr marL="1600200" indent="-228600" defTabSz="931863">
              <a:defRPr kumimoji="1" sz="1400" b="1">
                <a:solidFill>
                  <a:schemeClr val="tx1"/>
                </a:solidFill>
                <a:latin typeface="Arial" panose="020B0604020202020204" pitchFamily="34" charset="0"/>
              </a:defRPr>
            </a:lvl4pPr>
            <a:lvl5pPr marL="2057400" indent="-228600" defTabSz="931863">
              <a:defRPr kumimoji="1" sz="1400"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kumimoji="1" sz="1400" b="1">
                <a:solidFill>
                  <a:schemeClr val="tx1"/>
                </a:solidFill>
                <a:latin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681D2FF4-67A8-4B93-AB2E-C05674463CE2}"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19</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82412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30063"/>
            <a:ext cx="9144000" cy="1573153"/>
          </a:xfrm>
        </p:spPr>
        <p:txBody>
          <a:bodyPr anchor="ctr">
            <a:normAutofit/>
          </a:bodyPr>
          <a:lstStyle>
            <a:lvl1pPr algn="ctr">
              <a:defRPr sz="4000" b="1">
                <a:solidFill>
                  <a:srgbClr val="000066"/>
                </a:solidFill>
              </a:defRPr>
            </a:lvl1pPr>
          </a:lstStyle>
          <a:p>
            <a:r>
              <a:rPr lang="en-US" dirty="0"/>
              <a:t>Click to edit Master title style</a:t>
            </a:r>
          </a:p>
        </p:txBody>
      </p:sp>
      <p:sp>
        <p:nvSpPr>
          <p:cNvPr id="3" name="Subtitle 2"/>
          <p:cNvSpPr>
            <a:spLocks noGrp="1"/>
          </p:cNvSpPr>
          <p:nvPr>
            <p:ph type="subTitle" idx="1"/>
          </p:nvPr>
        </p:nvSpPr>
        <p:spPr>
          <a:xfrm>
            <a:off x="1524000" y="4737165"/>
            <a:ext cx="9144000" cy="1655763"/>
          </a:xfrm>
        </p:spPr>
        <p:txBody>
          <a:bodyPr anchor="ctr">
            <a:normAutofit/>
          </a:bodyPr>
          <a:lstStyle>
            <a:lvl1pPr marL="0" indent="0" algn="ctr">
              <a:buNone/>
              <a:defRPr sz="2800">
                <a:solidFill>
                  <a:srgbClr val="002060"/>
                </a:solidFill>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4" name="Picture 3"/>
          <p:cNvPicPr>
            <a:picLocks noChangeAspect="1"/>
          </p:cNvPicPr>
          <p:nvPr userDrawn="1"/>
        </p:nvPicPr>
        <p:blipFill rotWithShape="1">
          <a:blip r:embed="rId2"/>
          <a:srcRect l="-1" t="625" r="475" b="21181"/>
          <a:stretch/>
        </p:blipFill>
        <p:spPr>
          <a:xfrm>
            <a:off x="0" y="4"/>
            <a:ext cx="12192000" cy="1815917"/>
          </a:xfrm>
          <a:prstGeom prst="rect">
            <a:avLst/>
          </a:prstGeom>
        </p:spPr>
      </p:pic>
      <p:sp>
        <p:nvSpPr>
          <p:cNvPr id="5" name="Rectangle 4"/>
          <p:cNvSpPr/>
          <p:nvPr userDrawn="1"/>
        </p:nvSpPr>
        <p:spPr>
          <a:xfrm>
            <a:off x="0" y="1828881"/>
            <a:ext cx="12192000" cy="5029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a:solidFill>
                <a:prstClr val="white"/>
              </a:solidFill>
            </a:endParaRPr>
          </a:p>
        </p:txBody>
      </p:sp>
      <p:pic>
        <p:nvPicPr>
          <p:cNvPr id="6" name="Picture 5"/>
          <p:cNvPicPr>
            <a:picLocks noChangeAspect="1"/>
          </p:cNvPicPr>
          <p:nvPr userDrawn="1"/>
        </p:nvPicPr>
        <p:blipFill>
          <a:blip r:embed="rId3"/>
          <a:stretch>
            <a:fillRect/>
          </a:stretch>
        </p:blipFill>
        <p:spPr>
          <a:xfrm>
            <a:off x="0" y="1780285"/>
            <a:ext cx="12192000" cy="116115"/>
          </a:xfrm>
          <a:prstGeom prst="rect">
            <a:avLst/>
          </a:prstGeom>
          <a:solidFill>
            <a:srgbClr val="FF0000"/>
          </a:solidFill>
        </p:spPr>
      </p:pic>
      <p:cxnSp>
        <p:nvCxnSpPr>
          <p:cNvPr id="9" name="Straight Connector 8"/>
          <p:cNvCxnSpPr/>
          <p:nvPr userDrawn="1"/>
        </p:nvCxnSpPr>
        <p:spPr>
          <a:xfrm>
            <a:off x="0" y="51705"/>
            <a:ext cx="12192000" cy="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838355"/>
            <a:ext cx="12192000" cy="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3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359833"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2904565" y="914400"/>
            <a:ext cx="8677836" cy="1143000"/>
          </a:xfrm>
        </p:spPr>
        <p:txBody>
          <a:bodyPr/>
          <a:lstStyle/>
          <a:p>
            <a:r>
              <a:rPr lang="en-US"/>
              <a:t>Click to edit Master title style</a:t>
            </a:r>
            <a:endParaRPr/>
          </a:p>
        </p:txBody>
      </p:sp>
      <p:sp>
        <p:nvSpPr>
          <p:cNvPr id="3" name="Content Placeholder 2"/>
          <p:cNvSpPr>
            <a:spLocks noGrp="1"/>
          </p:cNvSpPr>
          <p:nvPr>
            <p:ph idx="1"/>
          </p:nvPr>
        </p:nvSpPr>
        <p:spPr>
          <a:xfrm>
            <a:off x="2904565" y="2209802"/>
            <a:ext cx="8677836"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9616141" y="6356352"/>
            <a:ext cx="2336800" cy="365125"/>
          </a:xfrm>
          <a:prstGeom prst="rect">
            <a:avLst/>
          </a:prstGeom>
        </p:spPr>
        <p:txBody>
          <a:bodyPr lIns="91430" tIns="45715" rIns="91430" bIns="45715"/>
          <a:lstStyle/>
          <a:p>
            <a:endParaRPr lang="en-US"/>
          </a:p>
        </p:txBody>
      </p:sp>
      <p:sp>
        <p:nvSpPr>
          <p:cNvPr id="5" name="Footer Placeholder 4"/>
          <p:cNvSpPr>
            <a:spLocks noGrp="1"/>
          </p:cNvSpPr>
          <p:nvPr>
            <p:ph type="ftr" sz="quarter" idx="11"/>
          </p:nvPr>
        </p:nvSpPr>
        <p:spPr>
          <a:xfrm>
            <a:off x="2904564" y="6356352"/>
            <a:ext cx="6569136" cy="365125"/>
          </a:xfrm>
          <a:prstGeom prst="rect">
            <a:avLst/>
          </a:prstGeom>
        </p:spPr>
        <p:txBody>
          <a:bodyPr lIns="91430" tIns="45715" rIns="91430" bIns="45715"/>
          <a:lstStyle/>
          <a:p>
            <a:endParaRPr lang="en-US" dirty="0"/>
          </a:p>
        </p:txBody>
      </p:sp>
      <p:sp>
        <p:nvSpPr>
          <p:cNvPr id="6" name="Slide Number Placeholder 5"/>
          <p:cNvSpPr>
            <a:spLocks noGrp="1"/>
          </p:cNvSpPr>
          <p:nvPr>
            <p:ph type="sldNum" sz="quarter" idx="12"/>
          </p:nvPr>
        </p:nvSpPr>
        <p:spPr>
          <a:xfrm>
            <a:off x="442259" y="361018"/>
            <a:ext cx="675341" cy="365125"/>
          </a:xfrm>
          <a:prstGeom prst="rect">
            <a:avLst/>
          </a:prstGeom>
        </p:spPr>
        <p:txBody>
          <a:bodyPr lIns="91430" tIns="45715" rIns="91430" bIns="45715"/>
          <a:lstStyle/>
          <a:p>
            <a:fld id="{C165A151-976E-4F4F-9E80-50CFF7FE47FE}" type="slidenum">
              <a:rPr lang="en-US" smtClean="0"/>
              <a:t>‹#›</a:t>
            </a:fld>
            <a:endParaRPr lang="en-US" dirty="0"/>
          </a:p>
        </p:txBody>
      </p:sp>
      <p:sp>
        <p:nvSpPr>
          <p:cNvPr id="9" name="Picture Placeholder 8"/>
          <p:cNvSpPr>
            <a:spLocks noGrp="1"/>
          </p:cNvSpPr>
          <p:nvPr>
            <p:ph type="pic" sz="quarter" idx="13"/>
          </p:nvPr>
        </p:nvSpPr>
        <p:spPr>
          <a:xfrm>
            <a:off x="359833" y="1976718"/>
            <a:ext cx="2194560" cy="4625788"/>
          </a:xfr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40314561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9216" y="109538"/>
            <a:ext cx="10837333" cy="914400"/>
          </a:xfrm>
        </p:spPr>
        <p:txBody>
          <a:bodyPr/>
          <a:lstStyle/>
          <a:p>
            <a:r>
              <a:rPr lang="en-US"/>
              <a:t>Click to edit Master title style</a:t>
            </a:r>
          </a:p>
        </p:txBody>
      </p:sp>
      <p:sp>
        <p:nvSpPr>
          <p:cNvPr id="3" name="Table Placeholder 2"/>
          <p:cNvSpPr>
            <a:spLocks noGrp="1"/>
          </p:cNvSpPr>
          <p:nvPr>
            <p:ph type="tbl" idx="1"/>
          </p:nvPr>
        </p:nvSpPr>
        <p:spPr>
          <a:xfrm>
            <a:off x="1168401" y="1524005"/>
            <a:ext cx="9858963" cy="4800600"/>
          </a:xfrm>
        </p:spPr>
        <p:txBody>
          <a:bodyPr/>
          <a:lstStyle/>
          <a:p>
            <a:pPr lvl="0"/>
            <a:endParaRPr lang="en-US" noProof="0"/>
          </a:p>
        </p:txBody>
      </p:sp>
    </p:spTree>
    <p:extLst>
      <p:ext uri="{BB962C8B-B14F-4D97-AF65-F5344CB8AC3E}">
        <p14:creationId xmlns:p14="http://schemas.microsoft.com/office/powerpoint/2010/main" val="421630857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345270" y="268289"/>
            <a:ext cx="1465431"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2946401" y="3429000"/>
            <a:ext cx="6621928"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946401" y="4824414"/>
            <a:ext cx="6621928" cy="1320800"/>
          </a:xfrm>
        </p:spPr>
        <p:txBody>
          <a:bodyPr anchor="t" anchorCtr="0">
            <a:normAutofit/>
          </a:bodyPr>
          <a:lstStyle>
            <a:lvl1pPr marL="0" indent="0" algn="r">
              <a:spcBef>
                <a:spcPts val="0"/>
              </a:spcBef>
              <a:buNone/>
              <a:defRPr sz="1600">
                <a:solidFill>
                  <a:schemeClr val="tx2"/>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16800" y="6356352"/>
            <a:ext cx="2163483" cy="365125"/>
          </a:xfrm>
          <a:prstGeom prst="rect">
            <a:avLst/>
          </a:prstGeom>
        </p:spPr>
        <p:txBody>
          <a:bodyPr lIns="91430" tIns="45715" rIns="91430" bIns="45715"/>
          <a:lstStyle/>
          <a:p>
            <a:endParaRPr lang="en-US"/>
          </a:p>
        </p:txBody>
      </p:sp>
      <p:sp>
        <p:nvSpPr>
          <p:cNvPr id="5" name="Footer Placeholder 4"/>
          <p:cNvSpPr>
            <a:spLocks noGrp="1"/>
          </p:cNvSpPr>
          <p:nvPr>
            <p:ph type="ftr" sz="quarter" idx="11"/>
          </p:nvPr>
        </p:nvSpPr>
        <p:spPr>
          <a:xfrm>
            <a:off x="233083" y="6356352"/>
            <a:ext cx="7082117" cy="365125"/>
          </a:xfrm>
          <a:prstGeom prst="rect">
            <a:avLst/>
          </a:prstGeom>
        </p:spPr>
        <p:txBody>
          <a:bodyPr lIns="91430" tIns="45715" rIns="91430" bIns="45715"/>
          <a:lstStyle/>
          <a:p>
            <a:endParaRPr lang="en-US"/>
          </a:p>
        </p:txBody>
      </p:sp>
      <p:sp>
        <p:nvSpPr>
          <p:cNvPr id="6" name="Slide Number Placeholder 5"/>
          <p:cNvSpPr>
            <a:spLocks noGrp="1"/>
          </p:cNvSpPr>
          <p:nvPr>
            <p:ph type="sldNum" sz="quarter" idx="12"/>
          </p:nvPr>
        </p:nvSpPr>
        <p:spPr>
          <a:xfrm>
            <a:off x="11008660" y="6369294"/>
            <a:ext cx="675341" cy="365125"/>
          </a:xfrm>
          <a:prstGeom prst="rect">
            <a:avLst/>
          </a:prstGeom>
        </p:spPr>
        <p:txBody>
          <a:bodyPr lIns="91430" tIns="45715" rIns="91430" bIns="45715"/>
          <a:lstStyle/>
          <a:p>
            <a:fld id="{57AF16DE-A0D5-4438-950F-5B1E159C2C28}" type="slidenum">
              <a:rPr lang="en-US" smtClean="0"/>
              <a:t>‹#›</a:t>
            </a:fld>
            <a:endParaRPr lang="en-US"/>
          </a:p>
        </p:txBody>
      </p:sp>
    </p:spTree>
    <p:extLst>
      <p:ext uri="{BB962C8B-B14F-4D97-AF65-F5344CB8AC3E}">
        <p14:creationId xmlns:p14="http://schemas.microsoft.com/office/powerpoint/2010/main" val="148952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359835" y="4773706"/>
            <a:ext cx="39624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4960472" y="3429001"/>
            <a:ext cx="6621928"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4960472" y="4824414"/>
            <a:ext cx="6621928" cy="1320800"/>
          </a:xfrm>
        </p:spPr>
        <p:txBody>
          <a:bodyPr anchor="t" anchorCtr="0">
            <a:normAutofit/>
          </a:bodyPr>
          <a:lstStyle>
            <a:lvl1pPr marL="0" indent="0" algn="r">
              <a:spcBef>
                <a:spcPts val="0"/>
              </a:spcBef>
              <a:buNone/>
              <a:defRPr sz="1600">
                <a:solidFill>
                  <a:schemeClr val="tx2"/>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468283" y="6104967"/>
            <a:ext cx="675341" cy="365125"/>
          </a:xfrm>
          <a:prstGeom prst="rect">
            <a:avLst/>
          </a:prstGeom>
        </p:spPr>
        <p:txBody>
          <a:bodyPr lIns="91430" tIns="45715" rIns="91430" bIns="45715"/>
          <a:lstStyle/>
          <a:p>
            <a:fld id="{C165A151-976E-4F4F-9E80-50CFF7FE47FE}" type="slidenum">
              <a:rPr lang="en-US" smtClean="0"/>
              <a:t>‹#›</a:t>
            </a:fld>
            <a:endParaRPr lang="en-US" dirty="0"/>
          </a:p>
        </p:txBody>
      </p:sp>
      <p:sp>
        <p:nvSpPr>
          <p:cNvPr id="9" name="Picture Placeholder 8"/>
          <p:cNvSpPr>
            <a:spLocks noGrp="1"/>
          </p:cNvSpPr>
          <p:nvPr>
            <p:ph type="pic" sz="quarter" idx="13"/>
          </p:nvPr>
        </p:nvSpPr>
        <p:spPr>
          <a:xfrm>
            <a:off x="359832" y="268288"/>
            <a:ext cx="3962400" cy="4438650"/>
          </a:xfr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280566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10865226"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609601" y="914400"/>
            <a:ext cx="9855201" cy="1143000"/>
          </a:xfrm>
        </p:spPr>
        <p:txBody>
          <a:bodyPr/>
          <a:lstStyle/>
          <a:p>
            <a:r>
              <a:rPr lang="en-US"/>
              <a:t>Click to edit Master title style</a:t>
            </a:r>
            <a:endParaRPr/>
          </a:p>
        </p:txBody>
      </p:sp>
      <p:sp>
        <p:nvSpPr>
          <p:cNvPr id="3" name="Content Placeholder 2"/>
          <p:cNvSpPr>
            <a:spLocks noGrp="1"/>
          </p:cNvSpPr>
          <p:nvPr>
            <p:ph sz="half" idx="1"/>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70992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6" name="Footer Placeholder 5"/>
          <p:cNvSpPr>
            <a:spLocks noGrp="1"/>
          </p:cNvSpPr>
          <p:nvPr>
            <p:ph type="ftr" sz="quarter" idx="11"/>
          </p:nvPr>
        </p:nvSpPr>
        <p:spPr>
          <a:xfrm>
            <a:off x="233084" y="6356352"/>
            <a:ext cx="8009467" cy="365125"/>
          </a:xfrm>
          <a:prstGeom prst="rect">
            <a:avLst/>
          </a:prstGeom>
        </p:spPr>
        <p:txBody>
          <a:bodyPr lIns="91430" tIns="45715" rIns="91430" bIns="45715"/>
          <a:lstStyle/>
          <a:p>
            <a:endParaRPr lang="en-US"/>
          </a:p>
        </p:txBody>
      </p:sp>
      <p:sp>
        <p:nvSpPr>
          <p:cNvPr id="7" name="Slide Number Placeholder 6"/>
          <p:cNvSpPr>
            <a:spLocks noGrp="1"/>
          </p:cNvSpPr>
          <p:nvPr>
            <p:ph type="sldNum" sz="quarter" idx="12"/>
          </p:nvPr>
        </p:nvSpPr>
        <p:spPr>
          <a:xfrm>
            <a:off x="11008660" y="6369294"/>
            <a:ext cx="675341" cy="365125"/>
          </a:xfrm>
          <a:prstGeom prst="rect">
            <a:avLst/>
          </a:prstGeom>
        </p:spPr>
        <p:txBody>
          <a:bodyPr lIns="91430" tIns="45715" rIns="91430" bIns="45715"/>
          <a:lstStyle/>
          <a:p>
            <a:fld id="{57AF16DE-A0D5-4438-950F-5B1E159C2C28}" type="slidenum">
              <a:rPr lang="en-US" smtClean="0"/>
              <a:t>‹#›</a:t>
            </a:fld>
            <a:endParaRPr lang="en-US"/>
          </a:p>
        </p:txBody>
      </p:sp>
    </p:spTree>
    <p:extLst>
      <p:ext uri="{BB962C8B-B14F-4D97-AF65-F5344CB8AC3E}">
        <p14:creationId xmlns:p14="http://schemas.microsoft.com/office/powerpoint/2010/main" val="421792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10865226"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609599" y="914400"/>
            <a:ext cx="9851136"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09600" y="2054132"/>
            <a:ext cx="4754880" cy="639762"/>
          </a:xfrm>
        </p:spPr>
        <p:txBody>
          <a:bodyPr anchor="b">
            <a:noAutofit/>
          </a:bodyPr>
          <a:lstStyle>
            <a:lvl1pPr marL="0" indent="0" algn="ctr">
              <a:spcBef>
                <a:spcPct val="0"/>
              </a:spcBef>
              <a:buNone/>
              <a:defRPr sz="2000" b="1">
                <a:solidFill>
                  <a:schemeClr val="accent1"/>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689413"/>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705855" y="2054132"/>
            <a:ext cx="4754880" cy="639762"/>
          </a:xfrm>
        </p:spPr>
        <p:txBody>
          <a:bodyPr anchor="b">
            <a:noAutofit/>
          </a:bodyPr>
          <a:lstStyle>
            <a:lvl1pPr marL="0" indent="0" algn="ctr">
              <a:spcBef>
                <a:spcPct val="0"/>
              </a:spcBef>
              <a:buNone/>
              <a:defRPr sz="2000" b="1">
                <a:solidFill>
                  <a:schemeClr val="accent1"/>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5855" y="2689413"/>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8" name="Footer Placeholder 7"/>
          <p:cNvSpPr>
            <a:spLocks noGrp="1"/>
          </p:cNvSpPr>
          <p:nvPr>
            <p:ph type="ftr" sz="quarter" idx="11"/>
          </p:nvPr>
        </p:nvSpPr>
        <p:spPr>
          <a:xfrm>
            <a:off x="233084" y="6356352"/>
            <a:ext cx="8009467" cy="365125"/>
          </a:xfrm>
          <a:prstGeom prst="rect">
            <a:avLst/>
          </a:prstGeom>
        </p:spPr>
        <p:txBody>
          <a:bodyPr lIns="91430" tIns="45715" rIns="91430" bIns="45715"/>
          <a:lstStyle/>
          <a:p>
            <a:endParaRPr lang="en-US"/>
          </a:p>
        </p:txBody>
      </p:sp>
      <p:sp>
        <p:nvSpPr>
          <p:cNvPr id="9" name="Slide Number Placeholder 8"/>
          <p:cNvSpPr>
            <a:spLocks noGrp="1"/>
          </p:cNvSpPr>
          <p:nvPr>
            <p:ph type="sldNum" sz="quarter" idx="12"/>
          </p:nvPr>
        </p:nvSpPr>
        <p:spPr>
          <a:xfrm>
            <a:off x="11008660" y="6369294"/>
            <a:ext cx="675341" cy="365125"/>
          </a:xfrm>
          <a:prstGeom prst="rect">
            <a:avLst/>
          </a:prstGeom>
        </p:spPr>
        <p:txBody>
          <a:bodyPr lIns="91430" tIns="45715" rIns="91430" bIns="45715"/>
          <a:lstStyle/>
          <a:p>
            <a:fld id="{57AF16DE-A0D5-4438-950F-5B1E159C2C28}" type="slidenum">
              <a:rPr lang="en-US" smtClean="0"/>
              <a:t>‹#›</a:t>
            </a:fld>
            <a:endParaRPr lang="en-US"/>
          </a:p>
        </p:txBody>
      </p:sp>
    </p:spTree>
    <p:extLst>
      <p:ext uri="{BB962C8B-B14F-4D97-AF65-F5344CB8AC3E}">
        <p14:creationId xmlns:p14="http://schemas.microsoft.com/office/powerpoint/2010/main" val="2212571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10865226"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609601" y="914400"/>
            <a:ext cx="9855201" cy="1143000"/>
          </a:xfrm>
        </p:spPr>
        <p:txBody>
          <a:bodyPr/>
          <a:lstStyle/>
          <a:p>
            <a:r>
              <a:rPr lang="en-US"/>
              <a:t>Click to edit Master title style</a:t>
            </a:r>
            <a:endParaRPr/>
          </a:p>
        </p:txBody>
      </p:sp>
      <p:sp>
        <p:nvSpPr>
          <p:cNvPr id="3" name="Content Placeholder 2"/>
          <p:cNvSpPr>
            <a:spLocks noGrp="1"/>
          </p:cNvSpPr>
          <p:nvPr>
            <p:ph sz="half" idx="1"/>
          </p:nvPr>
        </p:nvSpPr>
        <p:spPr>
          <a:xfrm>
            <a:off x="609601" y="2214563"/>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6" name="Footer Placeholder 5"/>
          <p:cNvSpPr>
            <a:spLocks noGrp="1"/>
          </p:cNvSpPr>
          <p:nvPr>
            <p:ph type="ftr" sz="quarter" idx="11"/>
          </p:nvPr>
        </p:nvSpPr>
        <p:spPr>
          <a:xfrm>
            <a:off x="233084" y="6356352"/>
            <a:ext cx="8009467" cy="365125"/>
          </a:xfrm>
          <a:prstGeom prst="rect">
            <a:avLst/>
          </a:prstGeom>
        </p:spPr>
        <p:txBody>
          <a:bodyPr lIns="91430" tIns="45715" rIns="91430" bIns="45715"/>
          <a:lstStyle/>
          <a:p>
            <a:endParaRPr lang="en-US" dirty="0"/>
          </a:p>
        </p:txBody>
      </p:sp>
      <p:sp>
        <p:nvSpPr>
          <p:cNvPr id="7" name="Slide Number Placeholder 6"/>
          <p:cNvSpPr>
            <a:spLocks noGrp="1"/>
          </p:cNvSpPr>
          <p:nvPr>
            <p:ph type="sldNum" sz="quarter" idx="12"/>
          </p:nvPr>
        </p:nvSpPr>
        <p:spPr>
          <a:xfrm>
            <a:off x="11008660" y="6369294"/>
            <a:ext cx="675341" cy="365125"/>
          </a:xfrm>
          <a:prstGeom prst="rect">
            <a:avLst/>
          </a:prstGeom>
        </p:spPr>
        <p:txBody>
          <a:bodyPr lIns="91430" tIns="45715" rIns="91430" bIns="45715"/>
          <a:lstStyle/>
          <a:p>
            <a:fld id="{C165A151-976E-4F4F-9E80-50CFF7FE47FE}" type="slidenum">
              <a:rPr lang="en-US" smtClean="0"/>
              <a:t>‹#›</a:t>
            </a:fld>
            <a:endParaRPr lang="en-US" dirty="0"/>
          </a:p>
        </p:txBody>
      </p:sp>
      <p:sp>
        <p:nvSpPr>
          <p:cNvPr id="9" name="Content Placeholder 2"/>
          <p:cNvSpPr>
            <a:spLocks noGrp="1"/>
          </p:cNvSpPr>
          <p:nvPr>
            <p:ph sz="half" idx="13"/>
          </p:nvPr>
        </p:nvSpPr>
        <p:spPr>
          <a:xfrm>
            <a:off x="609601" y="4224973"/>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7867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65226"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609601" y="914400"/>
            <a:ext cx="9855201" cy="1143000"/>
          </a:xfrm>
        </p:spPr>
        <p:txBody>
          <a:bodyPr/>
          <a:lstStyle/>
          <a:p>
            <a:r>
              <a:rPr lang="en-US"/>
              <a:t>Click to edit Master title style</a:t>
            </a:r>
            <a:endParaRPr/>
          </a:p>
        </p:txBody>
      </p:sp>
      <p:sp>
        <p:nvSpPr>
          <p:cNvPr id="3" name="Content Placeholder 2"/>
          <p:cNvSpPr>
            <a:spLocks noGrp="1"/>
          </p:cNvSpPr>
          <p:nvPr>
            <p:ph sz="half" idx="1"/>
          </p:nvPr>
        </p:nvSpPr>
        <p:spPr>
          <a:xfrm>
            <a:off x="5709920" y="221456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6" name="Footer Placeholder 5"/>
          <p:cNvSpPr>
            <a:spLocks noGrp="1"/>
          </p:cNvSpPr>
          <p:nvPr>
            <p:ph type="ftr" sz="quarter" idx="11"/>
          </p:nvPr>
        </p:nvSpPr>
        <p:spPr>
          <a:xfrm>
            <a:off x="233084" y="6356352"/>
            <a:ext cx="8009467" cy="365125"/>
          </a:xfrm>
          <a:prstGeom prst="rect">
            <a:avLst/>
          </a:prstGeom>
        </p:spPr>
        <p:txBody>
          <a:bodyPr lIns="91430" tIns="45715" rIns="91430" bIns="45715"/>
          <a:lstStyle/>
          <a:p>
            <a:endParaRPr lang="en-US" dirty="0"/>
          </a:p>
        </p:txBody>
      </p:sp>
      <p:sp>
        <p:nvSpPr>
          <p:cNvPr id="7" name="Slide Number Placeholder 6"/>
          <p:cNvSpPr>
            <a:spLocks noGrp="1"/>
          </p:cNvSpPr>
          <p:nvPr>
            <p:ph type="sldNum" sz="quarter" idx="12"/>
          </p:nvPr>
        </p:nvSpPr>
        <p:spPr>
          <a:xfrm>
            <a:off x="11008660" y="6369294"/>
            <a:ext cx="675341" cy="365125"/>
          </a:xfrm>
          <a:prstGeom prst="rect">
            <a:avLst/>
          </a:prstGeom>
        </p:spPr>
        <p:txBody>
          <a:bodyPr lIns="91430" tIns="45715" rIns="91430" bIns="45715"/>
          <a:lstStyle/>
          <a:p>
            <a:fld id="{C165A151-976E-4F4F-9E80-50CFF7FE47FE}" type="slidenum">
              <a:rPr lang="en-US" smtClean="0"/>
              <a:t>‹#›</a:t>
            </a:fld>
            <a:endParaRPr lang="en-US" dirty="0"/>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422744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65226"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609601" y="914400"/>
            <a:ext cx="9855201" cy="1143000"/>
          </a:xfrm>
        </p:spPr>
        <p:txBody>
          <a:bodyPr/>
          <a:lstStyle/>
          <a:p>
            <a:r>
              <a:rPr lang="en-US"/>
              <a:t>Click to edit Master title style</a:t>
            </a:r>
            <a:endParaRPr/>
          </a:p>
        </p:txBody>
      </p:sp>
      <p:sp>
        <p:nvSpPr>
          <p:cNvPr id="3" name="Content Placeholder 2"/>
          <p:cNvSpPr>
            <a:spLocks noGrp="1"/>
          </p:cNvSpPr>
          <p:nvPr>
            <p:ph sz="half" idx="1"/>
          </p:nvPr>
        </p:nvSpPr>
        <p:spPr>
          <a:xfrm>
            <a:off x="5709920" y="221456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6" name="Footer Placeholder 5"/>
          <p:cNvSpPr>
            <a:spLocks noGrp="1"/>
          </p:cNvSpPr>
          <p:nvPr>
            <p:ph type="ftr" sz="quarter" idx="11"/>
          </p:nvPr>
        </p:nvSpPr>
        <p:spPr>
          <a:xfrm>
            <a:off x="233084" y="6356352"/>
            <a:ext cx="8009467" cy="365125"/>
          </a:xfrm>
          <a:prstGeom prst="rect">
            <a:avLst/>
          </a:prstGeom>
        </p:spPr>
        <p:txBody>
          <a:bodyPr lIns="91430" tIns="45715" rIns="91430" bIns="45715"/>
          <a:lstStyle/>
          <a:p>
            <a:endParaRPr lang="en-US" dirty="0"/>
          </a:p>
        </p:txBody>
      </p:sp>
      <p:sp>
        <p:nvSpPr>
          <p:cNvPr id="7" name="Slide Number Placeholder 6"/>
          <p:cNvSpPr>
            <a:spLocks noGrp="1"/>
          </p:cNvSpPr>
          <p:nvPr>
            <p:ph type="sldNum" sz="quarter" idx="12"/>
          </p:nvPr>
        </p:nvSpPr>
        <p:spPr>
          <a:xfrm>
            <a:off x="11008660" y="6369294"/>
            <a:ext cx="675341" cy="365125"/>
          </a:xfrm>
          <a:prstGeom prst="rect">
            <a:avLst/>
          </a:prstGeom>
        </p:spPr>
        <p:txBody>
          <a:bodyPr lIns="91430" tIns="45715" rIns="91430" bIns="45715"/>
          <a:lstStyle/>
          <a:p>
            <a:fld id="{C165A151-976E-4F4F-9E80-50CFF7FE47FE}" type="slidenum">
              <a:rPr lang="en-US" smtClean="0"/>
              <a:t>‹#›</a:t>
            </a:fld>
            <a:endParaRPr lang="en-US" dirty="0"/>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609600" y="221456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60960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540806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10865226"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4" name="Footer Placeholder 3"/>
          <p:cNvSpPr>
            <a:spLocks noGrp="1"/>
          </p:cNvSpPr>
          <p:nvPr>
            <p:ph type="ftr" sz="quarter" idx="11"/>
          </p:nvPr>
        </p:nvSpPr>
        <p:spPr>
          <a:xfrm>
            <a:off x="233084" y="6356352"/>
            <a:ext cx="8009467" cy="365125"/>
          </a:xfrm>
          <a:prstGeom prst="rect">
            <a:avLst/>
          </a:prstGeom>
        </p:spPr>
        <p:txBody>
          <a:bodyPr lIns="91430" tIns="45715" rIns="91430" bIns="45715"/>
          <a:lstStyle/>
          <a:p>
            <a:endParaRPr lang="en-US"/>
          </a:p>
        </p:txBody>
      </p:sp>
      <p:sp>
        <p:nvSpPr>
          <p:cNvPr id="5" name="Slide Number Placeholder 4"/>
          <p:cNvSpPr>
            <a:spLocks noGrp="1"/>
          </p:cNvSpPr>
          <p:nvPr>
            <p:ph type="sldNum" sz="quarter" idx="12"/>
          </p:nvPr>
        </p:nvSpPr>
        <p:spPr>
          <a:xfrm>
            <a:off x="11008660" y="6369294"/>
            <a:ext cx="675341" cy="365125"/>
          </a:xfrm>
          <a:prstGeom prst="rect">
            <a:avLst/>
          </a:prstGeom>
        </p:spPr>
        <p:txBody>
          <a:bodyPr lIns="91430" tIns="45715" rIns="91430" bIns="45715"/>
          <a:lstStyle/>
          <a:p>
            <a:fld id="{57AF16DE-A0D5-4438-950F-5B1E159C2C28}" type="slidenum">
              <a:rPr lang="en-US" smtClean="0"/>
              <a:t>‹#›</a:t>
            </a:fld>
            <a:endParaRPr lang="en-US"/>
          </a:p>
        </p:txBody>
      </p:sp>
    </p:spTree>
    <p:extLst>
      <p:ext uri="{BB962C8B-B14F-4D97-AF65-F5344CB8AC3E}">
        <p14:creationId xmlns:p14="http://schemas.microsoft.com/office/powerpoint/2010/main" val="291584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865226" y="268289"/>
            <a:ext cx="957431"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Date Placeholder 1"/>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3" name="Footer Placeholder 2"/>
          <p:cNvSpPr>
            <a:spLocks noGrp="1"/>
          </p:cNvSpPr>
          <p:nvPr>
            <p:ph type="ftr" sz="quarter" idx="11"/>
          </p:nvPr>
        </p:nvSpPr>
        <p:spPr>
          <a:xfrm>
            <a:off x="233084" y="6356352"/>
            <a:ext cx="8009467" cy="365125"/>
          </a:xfrm>
          <a:prstGeom prst="rect">
            <a:avLst/>
          </a:prstGeom>
        </p:spPr>
        <p:txBody>
          <a:bodyPr lIns="91430" tIns="45715" rIns="91430" bIns="45715"/>
          <a:lstStyle/>
          <a:p>
            <a:endParaRPr lang="en-US"/>
          </a:p>
        </p:txBody>
      </p:sp>
      <p:sp>
        <p:nvSpPr>
          <p:cNvPr id="4" name="Slide Number Placeholder 3"/>
          <p:cNvSpPr>
            <a:spLocks noGrp="1"/>
          </p:cNvSpPr>
          <p:nvPr>
            <p:ph type="sldNum" sz="quarter" idx="12"/>
          </p:nvPr>
        </p:nvSpPr>
        <p:spPr>
          <a:xfrm>
            <a:off x="11008660" y="6369294"/>
            <a:ext cx="675341" cy="365125"/>
          </a:xfrm>
          <a:prstGeom prst="rect">
            <a:avLst/>
          </a:prstGeom>
        </p:spPr>
        <p:txBody>
          <a:bodyPr lIns="91430" tIns="45715" rIns="91430" bIns="45715"/>
          <a:lstStyle/>
          <a:p>
            <a:fld id="{57AF16DE-A0D5-4438-950F-5B1E159C2C28}" type="slidenum">
              <a:rPr lang="en-US" smtClean="0"/>
              <a:t>‹#›</a:t>
            </a:fld>
            <a:endParaRPr lang="en-US"/>
          </a:p>
        </p:txBody>
      </p:sp>
    </p:spTree>
    <p:extLst>
      <p:ext uri="{BB962C8B-B14F-4D97-AF65-F5344CB8AC3E}">
        <p14:creationId xmlns:p14="http://schemas.microsoft.com/office/powerpoint/2010/main" val="340625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p>
        </p:txBody>
      </p:sp>
      <p:sp>
        <p:nvSpPr>
          <p:cNvPr id="3" name="Content Placeholder 2"/>
          <p:cNvSpPr>
            <a:spLocks noGrp="1"/>
          </p:cNvSpPr>
          <p:nvPr>
            <p:ph idx="1"/>
          </p:nvPr>
        </p:nvSpPr>
        <p:spPr>
          <a:xfrm>
            <a:off x="838200" y="1761230"/>
            <a:ext cx="10515600" cy="452366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3542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865226" y="268289"/>
            <a:ext cx="957431"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609599" y="995083"/>
            <a:ext cx="475488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6349403" y="990601"/>
            <a:ext cx="475488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599" y="2057401"/>
            <a:ext cx="4754880" cy="3657601"/>
          </a:xfrm>
        </p:spPr>
        <p:txBody>
          <a:bodyPr>
            <a:normAutofit/>
          </a:bodyPr>
          <a:lstStyle>
            <a:lvl1pPr marL="0" indent="0">
              <a:spcBef>
                <a:spcPts val="600"/>
              </a:spcBef>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6" name="Footer Placeholder 5"/>
          <p:cNvSpPr>
            <a:spLocks noGrp="1"/>
          </p:cNvSpPr>
          <p:nvPr>
            <p:ph type="ftr" sz="quarter" idx="11"/>
          </p:nvPr>
        </p:nvSpPr>
        <p:spPr>
          <a:xfrm>
            <a:off x="233084" y="6356352"/>
            <a:ext cx="8009467" cy="365125"/>
          </a:xfrm>
          <a:prstGeom prst="rect">
            <a:avLst/>
          </a:prstGeom>
        </p:spPr>
        <p:txBody>
          <a:bodyPr lIns="91430" tIns="45715" rIns="91430" bIns="45715"/>
          <a:lstStyle/>
          <a:p>
            <a:endParaRPr lang="en-US"/>
          </a:p>
        </p:txBody>
      </p:sp>
      <p:sp>
        <p:nvSpPr>
          <p:cNvPr id="7" name="Slide Number Placeholder 6"/>
          <p:cNvSpPr>
            <a:spLocks noGrp="1"/>
          </p:cNvSpPr>
          <p:nvPr>
            <p:ph type="sldNum" sz="quarter" idx="12"/>
          </p:nvPr>
        </p:nvSpPr>
        <p:spPr>
          <a:xfrm>
            <a:off x="11008660" y="6369294"/>
            <a:ext cx="675341" cy="365125"/>
          </a:xfrm>
          <a:prstGeom prst="rect">
            <a:avLst/>
          </a:prstGeom>
        </p:spPr>
        <p:txBody>
          <a:bodyPr lIns="91430" tIns="45715" rIns="91430" bIns="45715"/>
          <a:lstStyle/>
          <a:p>
            <a:fld id="{57AF16DE-A0D5-4438-950F-5B1E159C2C28}" type="slidenum">
              <a:rPr lang="en-US" smtClean="0"/>
              <a:t>‹#›</a:t>
            </a:fld>
            <a:endParaRPr lang="en-US"/>
          </a:p>
        </p:txBody>
      </p:sp>
    </p:spTree>
    <p:extLst>
      <p:ext uri="{BB962C8B-B14F-4D97-AF65-F5344CB8AC3E}">
        <p14:creationId xmlns:p14="http://schemas.microsoft.com/office/powerpoint/2010/main" val="419311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6329083" y="268289"/>
            <a:ext cx="54864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609599" y="995083"/>
            <a:ext cx="475488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609599" y="2057401"/>
            <a:ext cx="4754880" cy="3657601"/>
          </a:xfrm>
        </p:spPr>
        <p:txBody>
          <a:bodyPr>
            <a:normAutofit/>
          </a:bodyPr>
          <a:lstStyle>
            <a:lvl1pPr marL="0" indent="0">
              <a:spcBef>
                <a:spcPts val="600"/>
              </a:spcBef>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a:xfrm>
            <a:off x="215153" y="6124016"/>
            <a:ext cx="2336800" cy="365125"/>
          </a:xfrm>
          <a:prstGeom prst="rect">
            <a:avLst/>
          </a:prstGeom>
        </p:spPr>
        <p:txBody>
          <a:bodyPr lIns="91430" tIns="45715" rIns="91430" bIns="45715"/>
          <a:lstStyle>
            <a:lvl1pPr algn="l">
              <a:defRPr/>
            </a:lvl1pPr>
          </a:lstStyle>
          <a:p>
            <a:endParaRPr lang="en-US"/>
          </a:p>
        </p:txBody>
      </p:sp>
      <p:sp>
        <p:nvSpPr>
          <p:cNvPr id="6" name="Footer Placeholder 5"/>
          <p:cNvSpPr>
            <a:spLocks noGrp="1"/>
          </p:cNvSpPr>
          <p:nvPr>
            <p:ph type="ftr" sz="quarter" idx="11"/>
          </p:nvPr>
        </p:nvSpPr>
        <p:spPr>
          <a:xfrm>
            <a:off x="233083" y="6356352"/>
            <a:ext cx="5151717" cy="365125"/>
          </a:xfrm>
          <a:prstGeom prst="rect">
            <a:avLst/>
          </a:prstGeom>
        </p:spPr>
        <p:txBody>
          <a:bodyPr lIns="91430" tIns="45715" rIns="91430" bIns="45715"/>
          <a:lstStyle/>
          <a:p>
            <a:endParaRPr lang="en-US"/>
          </a:p>
        </p:txBody>
      </p:sp>
      <p:sp>
        <p:nvSpPr>
          <p:cNvPr id="7" name="Slide Number Placeholder 6"/>
          <p:cNvSpPr>
            <a:spLocks noGrp="1"/>
          </p:cNvSpPr>
          <p:nvPr>
            <p:ph type="sldNum" sz="quarter" idx="12"/>
          </p:nvPr>
        </p:nvSpPr>
        <p:spPr>
          <a:xfrm>
            <a:off x="11008660" y="6369294"/>
            <a:ext cx="675341" cy="365125"/>
          </a:xfrm>
          <a:prstGeom prst="rect">
            <a:avLst/>
          </a:prstGeom>
        </p:spPr>
        <p:txBody>
          <a:bodyPr lIns="91430" tIns="45715" rIns="91430" bIns="45715"/>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6347011" y="990602"/>
            <a:ext cx="5462016" cy="5611813"/>
          </a:xfr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79141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9622369" y="268288"/>
            <a:ext cx="2185943"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611719" y="4267200"/>
            <a:ext cx="8636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359832" y="268288"/>
            <a:ext cx="9144000" cy="3639312"/>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11717" y="4840943"/>
            <a:ext cx="8633883" cy="1304271"/>
          </a:xfrm>
        </p:spPr>
        <p:txBody>
          <a:bodyPr>
            <a:normAutofit/>
          </a:bodyPr>
          <a:lstStyle>
            <a:lvl1pPr marL="0" indent="0">
              <a:spcBef>
                <a:spcPts val="0"/>
              </a:spcBef>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6" name="Footer Placeholder 5"/>
          <p:cNvSpPr>
            <a:spLocks noGrp="1"/>
          </p:cNvSpPr>
          <p:nvPr>
            <p:ph type="ftr" sz="quarter" idx="11"/>
          </p:nvPr>
        </p:nvSpPr>
        <p:spPr>
          <a:xfrm>
            <a:off x="233084" y="6356352"/>
            <a:ext cx="8009467" cy="365125"/>
          </a:xfrm>
          <a:prstGeom prst="rect">
            <a:avLst/>
          </a:prstGeom>
        </p:spPr>
        <p:txBody>
          <a:bodyPr lIns="91430" tIns="45715" rIns="91430" bIns="45715"/>
          <a:lstStyle/>
          <a:p>
            <a:endParaRPr lang="en-US" dirty="0"/>
          </a:p>
        </p:txBody>
      </p:sp>
      <p:sp>
        <p:nvSpPr>
          <p:cNvPr id="7" name="Slide Number Placeholder 6"/>
          <p:cNvSpPr>
            <a:spLocks noGrp="1"/>
          </p:cNvSpPr>
          <p:nvPr>
            <p:ph type="sldNum" sz="quarter" idx="12"/>
          </p:nvPr>
        </p:nvSpPr>
        <p:spPr>
          <a:xfrm>
            <a:off x="11008660" y="6369294"/>
            <a:ext cx="675341" cy="365125"/>
          </a:xfrm>
          <a:prstGeom prst="rect">
            <a:avLst/>
          </a:prstGeom>
        </p:spPr>
        <p:txBody>
          <a:bodyPr lIns="91430" tIns="45715" rIns="91430" bIns="45715"/>
          <a:lstStyle/>
          <a:p>
            <a:fld id="{C165A151-976E-4F4F-9E80-50CFF7FE47FE}" type="slidenum">
              <a:rPr lang="en-US" smtClean="0"/>
              <a:t>‹#›</a:t>
            </a:fld>
            <a:endParaRPr lang="en-US" dirty="0"/>
          </a:p>
        </p:txBody>
      </p:sp>
    </p:spTree>
    <p:extLst>
      <p:ext uri="{BB962C8B-B14F-4D97-AF65-F5344CB8AC3E}">
        <p14:creationId xmlns:p14="http://schemas.microsoft.com/office/powerpoint/2010/main" val="2624831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10847297" y="268288"/>
            <a:ext cx="961015"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a:xfrm>
            <a:off x="611719" y="4267200"/>
            <a:ext cx="8636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359832" y="268288"/>
            <a:ext cx="4008968" cy="3639312"/>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11717" y="4840943"/>
            <a:ext cx="8633883" cy="1304271"/>
          </a:xfrm>
        </p:spPr>
        <p:txBody>
          <a:bodyPr>
            <a:normAutofit/>
          </a:bodyPr>
          <a:lstStyle>
            <a:lvl1pPr marL="0" indent="0">
              <a:spcBef>
                <a:spcPts val="0"/>
              </a:spcBef>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6" name="Footer Placeholder 5"/>
          <p:cNvSpPr>
            <a:spLocks noGrp="1"/>
          </p:cNvSpPr>
          <p:nvPr>
            <p:ph type="ftr" sz="quarter" idx="11"/>
          </p:nvPr>
        </p:nvSpPr>
        <p:spPr>
          <a:xfrm>
            <a:off x="233084" y="6356352"/>
            <a:ext cx="8009467" cy="365125"/>
          </a:xfrm>
          <a:prstGeom prst="rect">
            <a:avLst/>
          </a:prstGeom>
        </p:spPr>
        <p:txBody>
          <a:bodyPr lIns="91430" tIns="45715" rIns="91430" bIns="45715"/>
          <a:lstStyle/>
          <a:p>
            <a:endParaRPr lang="en-US" dirty="0"/>
          </a:p>
        </p:txBody>
      </p:sp>
      <p:sp>
        <p:nvSpPr>
          <p:cNvPr id="7" name="Slide Number Placeholder 6"/>
          <p:cNvSpPr>
            <a:spLocks noGrp="1"/>
          </p:cNvSpPr>
          <p:nvPr>
            <p:ph type="sldNum" sz="quarter" idx="12"/>
          </p:nvPr>
        </p:nvSpPr>
        <p:spPr>
          <a:xfrm>
            <a:off x="11008660" y="6369294"/>
            <a:ext cx="675341" cy="365125"/>
          </a:xfrm>
          <a:prstGeom prst="rect">
            <a:avLst/>
          </a:prstGeom>
        </p:spPr>
        <p:txBody>
          <a:bodyPr lIns="91430" tIns="45715" rIns="91430" bIns="45715"/>
          <a:lstStyle/>
          <a:p>
            <a:fld id="{C165A151-976E-4F4F-9E80-50CFF7FE47FE}" type="slidenum">
              <a:rPr lang="en-US" smtClean="0"/>
              <a:t>‹#›</a:t>
            </a:fld>
            <a:endParaRPr lang="en-US" dirty="0"/>
          </a:p>
        </p:txBody>
      </p:sp>
      <p:sp>
        <p:nvSpPr>
          <p:cNvPr id="10" name="Picture Placeholder 2"/>
          <p:cNvSpPr>
            <a:spLocks noGrp="1"/>
          </p:cNvSpPr>
          <p:nvPr>
            <p:ph type="pic" idx="13"/>
          </p:nvPr>
        </p:nvSpPr>
        <p:spPr>
          <a:xfrm>
            <a:off x="4470400" y="268289"/>
            <a:ext cx="6269317" cy="1775665"/>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a:t>Drag picture to placeholder or click icon to add</a:t>
            </a:r>
            <a:endParaRPr/>
          </a:p>
        </p:txBody>
      </p:sp>
      <p:sp>
        <p:nvSpPr>
          <p:cNvPr id="11" name="Picture Placeholder 2"/>
          <p:cNvSpPr>
            <a:spLocks noGrp="1"/>
          </p:cNvSpPr>
          <p:nvPr>
            <p:ph type="pic" idx="14"/>
          </p:nvPr>
        </p:nvSpPr>
        <p:spPr>
          <a:xfrm>
            <a:off x="4470400" y="2131936"/>
            <a:ext cx="3072384" cy="1775665"/>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a:t>Drag picture to placeholder or click icon to add</a:t>
            </a:r>
            <a:endParaRPr/>
          </a:p>
        </p:txBody>
      </p:sp>
      <p:sp>
        <p:nvSpPr>
          <p:cNvPr id="12" name="Picture Placeholder 2"/>
          <p:cNvSpPr>
            <a:spLocks noGrp="1"/>
          </p:cNvSpPr>
          <p:nvPr>
            <p:ph type="pic" idx="15"/>
          </p:nvPr>
        </p:nvSpPr>
        <p:spPr>
          <a:xfrm>
            <a:off x="7667333" y="2131936"/>
            <a:ext cx="3072384" cy="1775665"/>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3412556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9616143"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5" name="Footer Placeholder 4"/>
          <p:cNvSpPr>
            <a:spLocks noGrp="1"/>
          </p:cNvSpPr>
          <p:nvPr>
            <p:ph type="ftr" sz="quarter" idx="11"/>
          </p:nvPr>
        </p:nvSpPr>
        <p:spPr>
          <a:xfrm>
            <a:off x="233084" y="6356352"/>
            <a:ext cx="8009467" cy="365125"/>
          </a:xfrm>
          <a:prstGeom prst="rect">
            <a:avLst/>
          </a:prstGeom>
        </p:spPr>
        <p:txBody>
          <a:bodyPr lIns="91430" tIns="45715" rIns="91430" bIns="45715"/>
          <a:lstStyle/>
          <a:p>
            <a:endParaRPr lang="en-US"/>
          </a:p>
        </p:txBody>
      </p:sp>
      <p:sp>
        <p:nvSpPr>
          <p:cNvPr id="6" name="Slide Number Placeholder 5"/>
          <p:cNvSpPr>
            <a:spLocks noGrp="1"/>
          </p:cNvSpPr>
          <p:nvPr>
            <p:ph type="sldNum" sz="quarter" idx="12"/>
          </p:nvPr>
        </p:nvSpPr>
        <p:spPr>
          <a:xfrm>
            <a:off x="11008660" y="6369294"/>
            <a:ext cx="675341" cy="365125"/>
          </a:xfrm>
          <a:prstGeom prst="rect">
            <a:avLst/>
          </a:prstGeom>
        </p:spPr>
        <p:txBody>
          <a:bodyPr lIns="91430" tIns="45715" rIns="91430" bIns="45715"/>
          <a:lstStyle/>
          <a:p>
            <a:fld id="{57AF16DE-A0D5-4438-950F-5B1E159C2C28}" type="slidenum">
              <a:rPr lang="en-US" smtClean="0"/>
              <a:t>‹#›</a:t>
            </a:fld>
            <a:endParaRPr lang="en-US"/>
          </a:p>
        </p:txBody>
      </p:sp>
    </p:spTree>
    <p:extLst>
      <p:ext uri="{BB962C8B-B14F-4D97-AF65-F5344CB8AC3E}">
        <p14:creationId xmlns:p14="http://schemas.microsoft.com/office/powerpoint/2010/main" val="145839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865226" y="268289"/>
            <a:ext cx="957431"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Vertical Title 1"/>
          <p:cNvSpPr>
            <a:spLocks noGrp="1"/>
          </p:cNvSpPr>
          <p:nvPr>
            <p:ph type="title" orient="vert"/>
          </p:nvPr>
        </p:nvSpPr>
        <p:spPr>
          <a:xfrm>
            <a:off x="10058399" y="1035426"/>
            <a:ext cx="1763060"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1035426"/>
            <a:ext cx="80264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9598212" y="6356352"/>
            <a:ext cx="2336800" cy="365125"/>
          </a:xfrm>
          <a:prstGeom prst="rect">
            <a:avLst/>
          </a:prstGeom>
        </p:spPr>
        <p:txBody>
          <a:bodyPr lIns="91430" tIns="45715" rIns="91430" bIns="45715"/>
          <a:lstStyle/>
          <a:p>
            <a:endParaRPr lang="en-US"/>
          </a:p>
        </p:txBody>
      </p:sp>
      <p:sp>
        <p:nvSpPr>
          <p:cNvPr id="5" name="Footer Placeholder 4"/>
          <p:cNvSpPr>
            <a:spLocks noGrp="1"/>
          </p:cNvSpPr>
          <p:nvPr>
            <p:ph type="ftr" sz="quarter" idx="11"/>
          </p:nvPr>
        </p:nvSpPr>
        <p:spPr>
          <a:xfrm>
            <a:off x="233084" y="6356352"/>
            <a:ext cx="8009467" cy="365125"/>
          </a:xfrm>
          <a:prstGeom prst="rect">
            <a:avLst/>
          </a:prstGeom>
        </p:spPr>
        <p:txBody>
          <a:bodyPr lIns="91430" tIns="45715" rIns="91430" bIns="45715"/>
          <a:lstStyle/>
          <a:p>
            <a:endParaRPr lang="en-US"/>
          </a:p>
        </p:txBody>
      </p:sp>
      <p:sp>
        <p:nvSpPr>
          <p:cNvPr id="6" name="Slide Number Placeholder 5"/>
          <p:cNvSpPr>
            <a:spLocks noGrp="1"/>
          </p:cNvSpPr>
          <p:nvPr>
            <p:ph type="sldNum" sz="quarter" idx="12"/>
          </p:nvPr>
        </p:nvSpPr>
        <p:spPr>
          <a:xfrm>
            <a:off x="11008660" y="6369294"/>
            <a:ext cx="675341" cy="365125"/>
          </a:xfrm>
          <a:prstGeom prst="rect">
            <a:avLst/>
          </a:prstGeom>
        </p:spPr>
        <p:txBody>
          <a:bodyPr lIns="91430" tIns="45715" rIns="91430" bIns="45715"/>
          <a:lstStyle/>
          <a:p>
            <a:fld id="{57AF16DE-A0D5-4438-950F-5B1E159C2C28}" type="slidenum">
              <a:rPr lang="en-US" smtClean="0"/>
              <a:t>‹#›</a:t>
            </a:fld>
            <a:endParaRPr lang="en-US"/>
          </a:p>
        </p:txBody>
      </p:sp>
    </p:spTree>
    <p:extLst>
      <p:ext uri="{BB962C8B-B14F-4D97-AF65-F5344CB8AC3E}">
        <p14:creationId xmlns:p14="http://schemas.microsoft.com/office/powerpoint/2010/main" val="356587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9216" y="109538"/>
            <a:ext cx="10837333" cy="914400"/>
          </a:xfrm>
        </p:spPr>
        <p:txBody>
          <a:bodyPr/>
          <a:lstStyle/>
          <a:p>
            <a:r>
              <a:rPr lang="en-US"/>
              <a:t>Click to edit Master title style</a:t>
            </a:r>
          </a:p>
        </p:txBody>
      </p:sp>
      <p:sp>
        <p:nvSpPr>
          <p:cNvPr id="3" name="Table Placeholder 2"/>
          <p:cNvSpPr>
            <a:spLocks noGrp="1"/>
          </p:cNvSpPr>
          <p:nvPr>
            <p:ph type="tbl" idx="1"/>
          </p:nvPr>
        </p:nvSpPr>
        <p:spPr>
          <a:xfrm>
            <a:off x="1168401" y="1524001"/>
            <a:ext cx="9858963" cy="4800600"/>
          </a:xfrm>
        </p:spPr>
        <p:txBody>
          <a:bodyPr/>
          <a:lstStyle/>
          <a:p>
            <a:pPr lvl="0"/>
            <a:endParaRPr lang="en-US" noProof="0"/>
          </a:p>
        </p:txBody>
      </p:sp>
    </p:spTree>
    <p:extLst>
      <p:ext uri="{BB962C8B-B14F-4D97-AF65-F5344CB8AC3E}">
        <p14:creationId xmlns:p14="http://schemas.microsoft.com/office/powerpoint/2010/main" val="2183972878"/>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3602567" y="2130427"/>
            <a:ext cx="6400800" cy="1470025"/>
          </a:xfrm>
          <a:prstGeom prst="rect">
            <a:avLst/>
          </a:prstGeom>
        </p:spPr>
        <p:txBody>
          <a:bodyPr lIns="91430" tIns="45715" rIns="91430" bIns="45715"/>
          <a:lstStyle>
            <a:lvl1pPr>
              <a:buClr>
                <a:srgbClr val="FFFFFF"/>
              </a:buClr>
              <a:defRPr/>
            </a:lvl1pPr>
          </a:lstStyle>
          <a:p>
            <a:pPr lvl="0"/>
            <a:r>
              <a:rPr lang="en-US" noProof="0"/>
              <a:t>Click to edit Master title style</a:t>
            </a:r>
          </a:p>
        </p:txBody>
      </p:sp>
      <p:sp>
        <p:nvSpPr>
          <p:cNvPr id="20483" name="Rectangle 3"/>
          <p:cNvSpPr>
            <a:spLocks noGrp="1" noChangeArrowheads="1"/>
          </p:cNvSpPr>
          <p:nvPr>
            <p:ph type="subTitle" idx="1"/>
            <p:custDataLst>
              <p:tags r:id="rId2"/>
            </p:custDataLst>
          </p:nvPr>
        </p:nvSpPr>
        <p:spPr>
          <a:xfrm>
            <a:off x="3602568" y="3886201"/>
            <a:ext cx="5486400" cy="1752600"/>
          </a:xfrm>
          <a:prstGeom prst="rect">
            <a:avLst/>
          </a:prstGeom>
        </p:spPr>
        <p:txBody>
          <a:bodyPr lIns="91430" tIns="45715" rIns="91430" bIns="45715"/>
          <a:lstStyle>
            <a:lvl1pPr marL="0" indent="0">
              <a:buClr>
                <a:srgbClr val="FFFFFF"/>
              </a:buClr>
              <a:buFontTx/>
              <a:buNone/>
              <a:defRPr/>
            </a:lvl1pPr>
          </a:lstStyle>
          <a:p>
            <a:pPr lvl="0"/>
            <a:r>
              <a:rPr lang="en-US" noProof="0"/>
              <a:t>Click to edit Master subtitle style</a:t>
            </a:r>
          </a:p>
        </p:txBody>
      </p:sp>
      <p:sp>
        <p:nvSpPr>
          <p:cNvPr id="20484" name="Rectangle 4"/>
          <p:cNvSpPr>
            <a:spLocks noGrp="1" noChangeArrowheads="1"/>
          </p:cNvSpPr>
          <p:nvPr>
            <p:ph type="dt" sz="half" idx="2"/>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20485" name="Rectangle 5"/>
          <p:cNvSpPr>
            <a:spLocks noGrp="1" noChangeArrowheads="1"/>
          </p:cNvSpPr>
          <p:nvPr>
            <p:ph type="ftr" sz="quarter" idx="3"/>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20486" name="Rectangle 6"/>
          <p:cNvSpPr>
            <a:spLocks noGrp="1" noChangeArrowheads="1"/>
          </p:cNvSpPr>
          <p:nvPr>
            <p:ph type="sldNum" sz="quarter" idx="4"/>
          </p:nvPr>
        </p:nvSpPr>
        <p:spPr>
          <a:xfrm>
            <a:off x="8737600" y="6245225"/>
            <a:ext cx="2844800" cy="476250"/>
          </a:xfrm>
          <a:prstGeom prst="rect">
            <a:avLst/>
          </a:prstGeom>
        </p:spPr>
        <p:txBody>
          <a:bodyPr lIns="91430" tIns="45715" rIns="91430" bIns="45715"/>
          <a:lstStyle>
            <a:lvl1pPr>
              <a:defRPr/>
            </a:lvl1pPr>
          </a:lstStyle>
          <a:p>
            <a:fld id="{D3D8D0A1-B873-4F4E-A5C1-902E1F9F6571}" type="slidenum">
              <a:rPr lang="en-US"/>
              <a:pPr/>
              <a:t>‹#›</a:t>
            </a:fld>
            <a:endParaRPr lang="en-US"/>
          </a:p>
        </p:txBody>
      </p:sp>
    </p:spTree>
    <p:extLst>
      <p:ext uri="{BB962C8B-B14F-4D97-AF65-F5344CB8AC3E}">
        <p14:creationId xmlns:p14="http://schemas.microsoft.com/office/powerpoint/2010/main" val="201588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684" y="274638"/>
            <a:ext cx="8422216" cy="1143000"/>
          </a:xfrm>
          <a:prstGeom prst="rect">
            <a:avLst/>
          </a:prstGeom>
        </p:spPr>
        <p:txBody>
          <a:bodyPr lIns="91430" tIns="45715" rIns="91430" bIns="45715"/>
          <a:lstStyle/>
          <a:p>
            <a:r>
              <a:rPr lang="en-US"/>
              <a:t>Click to edit Master title style</a:t>
            </a:r>
          </a:p>
        </p:txBody>
      </p:sp>
      <p:sp>
        <p:nvSpPr>
          <p:cNvPr id="3" name="Content Placeholder 2"/>
          <p:cNvSpPr>
            <a:spLocks noGrp="1"/>
          </p:cNvSpPr>
          <p:nvPr>
            <p:ph idx="1"/>
          </p:nvPr>
        </p:nvSpPr>
        <p:spPr>
          <a:xfrm>
            <a:off x="3591985" y="1600202"/>
            <a:ext cx="8434916" cy="4525963"/>
          </a:xfrm>
          <a:prstGeom prst="rect">
            <a:avLst/>
          </a:prstGeom>
        </p:spPr>
        <p:txBody>
          <a:bodyPr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111A58DE-2034-1E4B-9574-293280D49FE3}" type="slidenum">
              <a:rPr lang="en-US"/>
              <a:pPr/>
              <a:t>‹#›</a:t>
            </a:fld>
            <a:endParaRPr lang="en-US"/>
          </a:p>
        </p:txBody>
      </p:sp>
    </p:spTree>
    <p:extLst>
      <p:ext uri="{BB962C8B-B14F-4D97-AF65-F5344CB8AC3E}">
        <p14:creationId xmlns:p14="http://schemas.microsoft.com/office/powerpoint/2010/main" val="438932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lIns="91430" tIns="45715" rIns="91430" bIns="45715"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a:prstGeom prst="rect">
            <a:avLst/>
          </a:prstGeom>
        </p:spPr>
        <p:txBody>
          <a:bodyPr lIns="91430" tIns="45715" rIns="91430" bIns="45715"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867F6F41-1643-624B-99C2-03D3B8D919EB}" type="slidenum">
              <a:rPr lang="en-US"/>
              <a:pPr/>
              <a:t>‹#›</a:t>
            </a:fld>
            <a:endParaRPr lang="en-US"/>
          </a:p>
        </p:txBody>
      </p:sp>
    </p:spTree>
    <p:extLst>
      <p:ext uri="{BB962C8B-B14F-4D97-AF65-F5344CB8AC3E}">
        <p14:creationId xmlns:p14="http://schemas.microsoft.com/office/powerpoint/2010/main" val="116175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p>
        </p:txBody>
      </p:sp>
      <p:sp>
        <p:nvSpPr>
          <p:cNvPr id="3" name="Content Placeholder 2"/>
          <p:cNvSpPr>
            <a:spLocks noGrp="1"/>
          </p:cNvSpPr>
          <p:nvPr>
            <p:ph sz="half" idx="1"/>
          </p:nvPr>
        </p:nvSpPr>
        <p:spPr>
          <a:xfrm>
            <a:off x="838200" y="1825632"/>
            <a:ext cx="5181600" cy="448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32"/>
            <a:ext cx="5181600" cy="448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888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684" y="274638"/>
            <a:ext cx="8422216" cy="1143000"/>
          </a:xfrm>
          <a:prstGeom prst="rect">
            <a:avLst/>
          </a:prstGeom>
        </p:spPr>
        <p:txBody>
          <a:bodyPr lIns="91430" tIns="45715" rIns="91430" bIns="45715"/>
          <a:lstStyle/>
          <a:p>
            <a:r>
              <a:rPr lang="en-US"/>
              <a:t>Click to edit Master title style</a:t>
            </a:r>
          </a:p>
        </p:txBody>
      </p:sp>
      <p:sp>
        <p:nvSpPr>
          <p:cNvPr id="3" name="Content Placeholder 2"/>
          <p:cNvSpPr>
            <a:spLocks noGrp="1"/>
          </p:cNvSpPr>
          <p:nvPr>
            <p:ph sz="half" idx="1"/>
          </p:nvPr>
        </p:nvSpPr>
        <p:spPr>
          <a:xfrm>
            <a:off x="3591985" y="1600202"/>
            <a:ext cx="4114800" cy="4525963"/>
          </a:xfrm>
          <a:prstGeom prst="rect">
            <a:avLst/>
          </a:prstGeom>
        </p:spPr>
        <p:txBody>
          <a:bodyPr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09986" y="1600202"/>
            <a:ext cx="4116916" cy="4525963"/>
          </a:xfrm>
          <a:prstGeom prst="rect">
            <a:avLst/>
          </a:prstGeom>
        </p:spPr>
        <p:txBody>
          <a:bodyPr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4E610577-F57D-314F-8B54-5845FBAC137C}" type="slidenum">
              <a:rPr lang="en-US"/>
              <a:pPr/>
              <a:t>‹#›</a:t>
            </a:fld>
            <a:endParaRPr lang="en-US"/>
          </a:p>
        </p:txBody>
      </p:sp>
    </p:spTree>
    <p:extLst>
      <p:ext uri="{BB962C8B-B14F-4D97-AF65-F5344CB8AC3E}">
        <p14:creationId xmlns:p14="http://schemas.microsoft.com/office/powerpoint/2010/main" val="2529894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30" tIns="45715" rIns="91430" bIns="45715"/>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lIns="91430" tIns="45715" rIns="91430" bIns="45715"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3" cy="639762"/>
          </a:xfrm>
          <a:prstGeom prst="rect">
            <a:avLst/>
          </a:prstGeom>
        </p:spPr>
        <p:txBody>
          <a:bodyPr lIns="91430" tIns="45715" rIns="91430" bIns="45715"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8" name="Footer Placeholder 7"/>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9" name="Slide Number Placeholder 8"/>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11A462EB-C66E-DB44-A60C-AA8A075470EF}" type="slidenum">
              <a:rPr lang="en-US"/>
              <a:pPr/>
              <a:t>‹#›</a:t>
            </a:fld>
            <a:endParaRPr lang="en-US"/>
          </a:p>
        </p:txBody>
      </p:sp>
    </p:spTree>
    <p:extLst>
      <p:ext uri="{BB962C8B-B14F-4D97-AF65-F5344CB8AC3E}">
        <p14:creationId xmlns:p14="http://schemas.microsoft.com/office/powerpoint/2010/main" val="1044248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4684" y="274638"/>
            <a:ext cx="8422216" cy="1143000"/>
          </a:xfrm>
          <a:prstGeom prst="rect">
            <a:avLst/>
          </a:prstGeom>
        </p:spPr>
        <p:txBody>
          <a:bodyPr lIns="91430" tIns="45715" rIns="91430" bIns="45715"/>
          <a:lstStyle/>
          <a:p>
            <a:r>
              <a:rPr lang="en-US"/>
              <a:t>Click to edit Master title style</a:t>
            </a:r>
          </a:p>
        </p:txBody>
      </p:sp>
      <p:sp>
        <p:nvSpPr>
          <p:cNvPr id="3" name="Date Placeholder 2"/>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F7609E95-CFC4-6244-BD1B-9A9EA500B061}" type="slidenum">
              <a:rPr lang="en-US"/>
              <a:pPr/>
              <a:t>‹#›</a:t>
            </a:fld>
            <a:endParaRPr lang="en-US"/>
          </a:p>
        </p:txBody>
      </p:sp>
    </p:spTree>
    <p:extLst>
      <p:ext uri="{BB962C8B-B14F-4D97-AF65-F5344CB8AC3E}">
        <p14:creationId xmlns:p14="http://schemas.microsoft.com/office/powerpoint/2010/main" val="407217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3" name="Footer Placeholder 2"/>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4" name="Slide Number Placeholder 3"/>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567218E2-FB1F-A44E-AFF0-0C4C152FEE04}" type="slidenum">
              <a:rPr lang="en-US"/>
              <a:pPr/>
              <a:t>‹#›</a:t>
            </a:fld>
            <a:endParaRPr lang="en-US"/>
          </a:p>
        </p:txBody>
      </p:sp>
    </p:spTree>
    <p:extLst>
      <p:ext uri="{BB962C8B-B14F-4D97-AF65-F5344CB8AC3E}">
        <p14:creationId xmlns:p14="http://schemas.microsoft.com/office/powerpoint/2010/main" val="643769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lIns="91430" tIns="45715" rIns="91430" bIns="45715"/>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2"/>
            <a:ext cx="6815667" cy="5853113"/>
          </a:xfrm>
          <a:prstGeom prst="rect">
            <a:avLst/>
          </a:prstGeom>
        </p:spPr>
        <p:txBody>
          <a:bodyPr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lIns="91430" tIns="45715" rIns="91430" bIns="45715"/>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BFC2282B-CDEE-9642-A665-5840E854BA05}" type="slidenum">
              <a:rPr lang="en-US"/>
              <a:pPr/>
              <a:t>‹#›</a:t>
            </a:fld>
            <a:endParaRPr lang="en-US"/>
          </a:p>
        </p:txBody>
      </p:sp>
    </p:spTree>
    <p:extLst>
      <p:ext uri="{BB962C8B-B14F-4D97-AF65-F5344CB8AC3E}">
        <p14:creationId xmlns:p14="http://schemas.microsoft.com/office/powerpoint/2010/main" val="3502529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lIns="91430" tIns="45715" rIns="91430" bIns="45715"/>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lIns="91430" tIns="45715" rIns="91430" bIns="45715"/>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lIns="91430" tIns="45715" rIns="91430" bIns="45715"/>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11E7942A-9F70-554D-A1BF-3092AB9E69E8}" type="slidenum">
              <a:rPr lang="en-US"/>
              <a:pPr/>
              <a:t>‹#›</a:t>
            </a:fld>
            <a:endParaRPr lang="en-US"/>
          </a:p>
        </p:txBody>
      </p:sp>
    </p:spTree>
    <p:extLst>
      <p:ext uri="{BB962C8B-B14F-4D97-AF65-F5344CB8AC3E}">
        <p14:creationId xmlns:p14="http://schemas.microsoft.com/office/powerpoint/2010/main" val="2901161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04684" y="274638"/>
            <a:ext cx="8422216" cy="1143000"/>
          </a:xfrm>
          <a:prstGeom prst="rect">
            <a:avLst/>
          </a:prstGeom>
        </p:spPr>
        <p:txBody>
          <a:bodyPr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3591985" y="1600202"/>
            <a:ext cx="8434916" cy="4525963"/>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BEF79D54-F695-8B4C-B12A-556FE708BC62}" type="slidenum">
              <a:rPr lang="en-US"/>
              <a:pPr/>
              <a:t>‹#›</a:t>
            </a:fld>
            <a:endParaRPr lang="en-US"/>
          </a:p>
        </p:txBody>
      </p:sp>
    </p:spTree>
    <p:extLst>
      <p:ext uri="{BB962C8B-B14F-4D97-AF65-F5344CB8AC3E}">
        <p14:creationId xmlns:p14="http://schemas.microsoft.com/office/powerpoint/2010/main" val="1921536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40"/>
            <a:ext cx="2108200" cy="5851525"/>
          </a:xfrm>
          <a:prstGeom prst="rect">
            <a:avLst/>
          </a:prstGeom>
        </p:spPr>
        <p:txBody>
          <a:bodyPr vert="eaVert"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3591986" y="274640"/>
            <a:ext cx="6123516" cy="5851525"/>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0"/>
          </a:xfrm>
          <a:prstGeom prst="rect">
            <a:avLst/>
          </a:prstGeom>
        </p:spPr>
        <p:txBody>
          <a:bodyPr lIns="91430" tIns="45715" rIns="91430" bIns="45715"/>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lIns="91430" tIns="45715" rIns="91430" bIns="45715"/>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lIns="91430" tIns="45715" rIns="91430" bIns="45715"/>
          <a:lstStyle>
            <a:lvl1pPr>
              <a:defRPr/>
            </a:lvl1pPr>
          </a:lstStyle>
          <a:p>
            <a:fld id="{7FBE9DDF-09C4-484B-8639-4FC23050DCB9}" type="slidenum">
              <a:rPr lang="en-US"/>
              <a:pPr/>
              <a:t>‹#›</a:t>
            </a:fld>
            <a:endParaRPr lang="en-US"/>
          </a:p>
        </p:txBody>
      </p:sp>
    </p:spTree>
    <p:extLst>
      <p:ext uri="{BB962C8B-B14F-4D97-AF65-F5344CB8AC3E}">
        <p14:creationId xmlns:p14="http://schemas.microsoft.com/office/powerpoint/2010/main" val="1415954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9"/>
          <p:cNvSpPr>
            <a:spLocks noChangeArrowheads="1"/>
          </p:cNvSpPr>
          <p:nvPr/>
        </p:nvSpPr>
        <p:spPr bwMode="ltGray">
          <a:xfrm>
            <a:off x="0" y="0"/>
            <a:ext cx="12192000" cy="1143000"/>
          </a:xfrm>
          <a:prstGeom prst="rect">
            <a:avLst/>
          </a:prstGeom>
          <a:solidFill>
            <a:srgbClr val="B59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Arial" panose="020B0604020202020204" pitchFamily="34" charset="0"/>
              </a:defRPr>
            </a:lvl1pPr>
            <a:lvl2pPr marL="742950" indent="-285750">
              <a:defRPr kumimoji="1" sz="1400" b="1">
                <a:solidFill>
                  <a:schemeClr val="tx1"/>
                </a:solidFill>
                <a:latin typeface="Arial" panose="020B0604020202020204" pitchFamily="34" charset="0"/>
              </a:defRPr>
            </a:lvl2pPr>
            <a:lvl3pPr marL="1143000" indent="-228600">
              <a:defRPr kumimoji="1" sz="1400" b="1">
                <a:solidFill>
                  <a:schemeClr val="tx1"/>
                </a:solidFill>
                <a:latin typeface="Arial" panose="020B0604020202020204" pitchFamily="34" charset="0"/>
              </a:defRPr>
            </a:lvl3pPr>
            <a:lvl4pPr marL="1600200" indent="-228600">
              <a:defRPr kumimoji="1" sz="1400" b="1">
                <a:solidFill>
                  <a:schemeClr val="tx1"/>
                </a:solidFill>
                <a:latin typeface="Arial" panose="020B0604020202020204" pitchFamily="34" charset="0"/>
              </a:defRPr>
            </a:lvl4pPr>
            <a:lvl5pPr marL="2057400" indent="-228600">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1400" b="1">
                <a:solidFill>
                  <a:schemeClr val="tx1"/>
                </a:solidFill>
                <a:latin typeface="Arial" panose="020B0604020202020204" pitchFamily="34" charset="0"/>
              </a:defRPr>
            </a:lvl9pPr>
          </a:lstStyle>
          <a:p>
            <a:endParaRPr lang="en-US" altLang="en-US" sz="1400"/>
          </a:p>
        </p:txBody>
      </p:sp>
      <p:grpSp>
        <p:nvGrpSpPr>
          <p:cNvPr id="5" name="Group 33"/>
          <p:cNvGrpSpPr>
            <a:grpSpLocks/>
          </p:cNvGrpSpPr>
          <p:nvPr/>
        </p:nvGrpSpPr>
        <p:grpSpPr bwMode="auto">
          <a:xfrm>
            <a:off x="10609675" y="6116639"/>
            <a:ext cx="1147704" cy="833437"/>
            <a:chOff x="5072" y="3853"/>
            <a:chExt cx="610" cy="525"/>
          </a:xfrm>
        </p:grpSpPr>
        <p:grpSp>
          <p:nvGrpSpPr>
            <p:cNvPr id="6" name="Group 34"/>
            <p:cNvGrpSpPr>
              <a:grpSpLocks/>
            </p:cNvGrpSpPr>
            <p:nvPr userDrawn="1"/>
          </p:nvGrpSpPr>
          <p:grpSpPr bwMode="auto">
            <a:xfrm>
              <a:off x="5072" y="3853"/>
              <a:ext cx="610" cy="525"/>
              <a:chOff x="2206" y="3091"/>
              <a:chExt cx="610" cy="525"/>
            </a:xfrm>
          </p:grpSpPr>
          <p:sp>
            <p:nvSpPr>
              <p:cNvPr id="8" name="Freeform 35"/>
              <p:cNvSpPr>
                <a:spLocks/>
              </p:cNvSpPr>
              <p:nvPr userDrawn="1"/>
            </p:nvSpPr>
            <p:spPr bwMode="auto">
              <a:xfrm flipH="1">
                <a:off x="2273" y="3333"/>
                <a:ext cx="40" cy="233"/>
              </a:xfrm>
              <a:custGeom>
                <a:avLst/>
                <a:gdLst>
                  <a:gd name="T0" fmla="*/ 40 w 40"/>
                  <a:gd name="T1" fmla="*/ 0 h 215"/>
                  <a:gd name="T2" fmla="*/ 29 w 40"/>
                  <a:gd name="T3" fmla="*/ 215 h 215"/>
                  <a:gd name="T4" fmla="*/ 16 w 40"/>
                  <a:gd name="T5" fmla="*/ 215 h 215"/>
                  <a:gd name="T6" fmla="*/ 0 w 40"/>
                  <a:gd name="T7" fmla="*/ 18 h 215"/>
                  <a:gd name="T8" fmla="*/ 40 w 40"/>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15">
                    <a:moveTo>
                      <a:pt x="40" y="0"/>
                    </a:moveTo>
                    <a:lnTo>
                      <a:pt x="29" y="215"/>
                    </a:lnTo>
                    <a:lnTo>
                      <a:pt x="16" y="215"/>
                    </a:lnTo>
                    <a:lnTo>
                      <a:pt x="0" y="18"/>
                    </a:lnTo>
                    <a:lnTo>
                      <a:pt x="40" y="0"/>
                    </a:lnTo>
                    <a:close/>
                  </a:path>
                </a:pathLst>
              </a:custGeom>
              <a:solidFill>
                <a:srgbClr val="0077AC"/>
              </a:solidFill>
              <a:ln>
                <a:noFill/>
              </a:ln>
              <a:extLst>
                <a:ext uri="{91240B29-F687-4F45-9708-019B960494DF}">
                  <a14:hiddenLine xmlns:a14="http://schemas.microsoft.com/office/drawing/2010/main" w="25400" cap="sq" cmpd="sng">
                    <a:solidFill>
                      <a:srgbClr val="000000"/>
                    </a:solidFill>
                    <a:prstDash val="solid"/>
                    <a:round/>
                    <a:headEnd type="none" w="sm" len="sm"/>
                    <a:tailEnd type="none" w="med" len="med"/>
                  </a14:hiddenLine>
                </a:ext>
              </a:extLst>
            </p:spPr>
            <p:txBody>
              <a:bodyPr>
                <a:spAutoFit/>
              </a:bodyPr>
              <a:lstStyle/>
              <a:p>
                <a:endParaRPr lang="en-US" sz="1800"/>
              </a:p>
            </p:txBody>
          </p:sp>
          <p:sp>
            <p:nvSpPr>
              <p:cNvPr id="9" name="Freeform 36"/>
              <p:cNvSpPr>
                <a:spLocks/>
              </p:cNvSpPr>
              <p:nvPr userDrawn="1"/>
            </p:nvSpPr>
            <p:spPr bwMode="auto">
              <a:xfrm>
                <a:off x="2399" y="3383"/>
                <a:ext cx="21" cy="233"/>
              </a:xfrm>
              <a:custGeom>
                <a:avLst/>
                <a:gdLst>
                  <a:gd name="T0" fmla="*/ 21 w 21"/>
                  <a:gd name="T1" fmla="*/ 0 h 69"/>
                  <a:gd name="T2" fmla="*/ 17 w 21"/>
                  <a:gd name="T3" fmla="*/ 69 h 69"/>
                  <a:gd name="T4" fmla="*/ 4 w 21"/>
                  <a:gd name="T5" fmla="*/ 69 h 69"/>
                  <a:gd name="T6" fmla="*/ 0 w 21"/>
                  <a:gd name="T7" fmla="*/ 0 h 69"/>
                  <a:gd name="T8" fmla="*/ 21 w 21"/>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69">
                    <a:moveTo>
                      <a:pt x="21" y="0"/>
                    </a:moveTo>
                    <a:lnTo>
                      <a:pt x="17" y="69"/>
                    </a:lnTo>
                    <a:lnTo>
                      <a:pt x="4" y="69"/>
                    </a:lnTo>
                    <a:lnTo>
                      <a:pt x="0" y="0"/>
                    </a:lnTo>
                    <a:lnTo>
                      <a:pt x="21" y="0"/>
                    </a:lnTo>
                    <a:close/>
                  </a:path>
                </a:pathLst>
              </a:custGeom>
              <a:solidFill>
                <a:srgbClr val="0077AC"/>
              </a:solidFill>
              <a:ln>
                <a:noFill/>
              </a:ln>
              <a:extLst>
                <a:ext uri="{91240B29-F687-4F45-9708-019B960494DF}">
                  <a14:hiddenLine xmlns:a14="http://schemas.microsoft.com/office/drawing/2010/main" w="25400" cap="sq" cmpd="sng">
                    <a:solidFill>
                      <a:srgbClr val="000000"/>
                    </a:solidFill>
                    <a:prstDash val="solid"/>
                    <a:round/>
                    <a:headEnd type="none" w="sm" len="sm"/>
                    <a:tailEnd type="none" w="med" len="med"/>
                  </a14:hiddenLine>
                </a:ext>
              </a:extLst>
            </p:spPr>
            <p:txBody>
              <a:bodyPr>
                <a:spAutoFit/>
              </a:bodyPr>
              <a:lstStyle/>
              <a:p>
                <a:endParaRPr lang="en-US" sz="1800"/>
              </a:p>
            </p:txBody>
          </p:sp>
          <p:sp>
            <p:nvSpPr>
              <p:cNvPr id="10" name="Oval 37"/>
              <p:cNvSpPr>
                <a:spLocks noChangeArrowheads="1"/>
              </p:cNvSpPr>
              <p:nvPr userDrawn="1"/>
            </p:nvSpPr>
            <p:spPr bwMode="auto">
              <a:xfrm>
                <a:off x="2207" y="3109"/>
                <a:ext cx="609" cy="285"/>
              </a:xfrm>
              <a:prstGeom prst="ellipse">
                <a:avLst/>
              </a:prstGeom>
              <a:solidFill>
                <a:srgbClr val="0077AC"/>
              </a:solidFill>
              <a:ln>
                <a:noFill/>
              </a:ln>
              <a:extLst>
                <a:ext uri="{91240B29-F687-4F45-9708-019B960494DF}">
                  <a14:hiddenLine xmlns:a14="http://schemas.microsoft.com/office/drawing/2010/main" w="25400" cap="sq">
                    <a:solidFill>
                      <a:srgbClr val="000000"/>
                    </a:solidFill>
                    <a:round/>
                    <a:headEnd type="none" w="sm" len="sm"/>
                    <a:tailEnd/>
                  </a14:hiddenLine>
                </a:ext>
              </a:extLst>
            </p:spPr>
            <p:txBody>
              <a:bodyPr>
                <a:spAutoFit/>
              </a:bodyPr>
              <a:lstStyle>
                <a:lvl1pPr>
                  <a:defRPr kumimoji="1" sz="1400" b="1">
                    <a:solidFill>
                      <a:schemeClr val="tx1"/>
                    </a:solidFill>
                    <a:latin typeface="Arial" panose="020B0604020202020204" pitchFamily="34" charset="0"/>
                  </a:defRPr>
                </a:lvl1pPr>
                <a:lvl2pPr marL="742950" indent="-285750">
                  <a:defRPr kumimoji="1" sz="1400" b="1">
                    <a:solidFill>
                      <a:schemeClr val="tx1"/>
                    </a:solidFill>
                    <a:latin typeface="Arial" panose="020B0604020202020204" pitchFamily="34" charset="0"/>
                  </a:defRPr>
                </a:lvl2pPr>
                <a:lvl3pPr marL="1143000" indent="-228600">
                  <a:defRPr kumimoji="1" sz="1400" b="1">
                    <a:solidFill>
                      <a:schemeClr val="tx1"/>
                    </a:solidFill>
                    <a:latin typeface="Arial" panose="020B0604020202020204" pitchFamily="34" charset="0"/>
                  </a:defRPr>
                </a:lvl3pPr>
                <a:lvl4pPr marL="1600200" indent="-228600">
                  <a:defRPr kumimoji="1" sz="1400" b="1">
                    <a:solidFill>
                      <a:schemeClr val="tx1"/>
                    </a:solidFill>
                    <a:latin typeface="Arial" panose="020B0604020202020204" pitchFamily="34" charset="0"/>
                  </a:defRPr>
                </a:lvl4pPr>
                <a:lvl5pPr marL="2057400" indent="-228600">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1400" b="1">
                    <a:solidFill>
                      <a:schemeClr val="tx1"/>
                    </a:solidFill>
                    <a:latin typeface="Arial" panose="020B0604020202020204" pitchFamily="34" charset="0"/>
                  </a:defRPr>
                </a:lvl9pPr>
              </a:lstStyle>
              <a:p>
                <a:endParaRPr lang="en-US" altLang="en-US" sz="1400"/>
              </a:p>
            </p:txBody>
          </p:sp>
          <p:sp>
            <p:nvSpPr>
              <p:cNvPr id="11" name="Oval 38"/>
              <p:cNvSpPr>
                <a:spLocks noChangeArrowheads="1"/>
              </p:cNvSpPr>
              <p:nvPr userDrawn="1"/>
            </p:nvSpPr>
            <p:spPr bwMode="auto">
              <a:xfrm>
                <a:off x="2206" y="3091"/>
                <a:ext cx="609" cy="279"/>
              </a:xfrm>
              <a:prstGeom prst="ellipse">
                <a:avLst/>
              </a:prstGeom>
              <a:solidFill>
                <a:srgbClr val="7BADD6"/>
              </a:solidFill>
              <a:ln>
                <a:noFill/>
              </a:ln>
              <a:extLst>
                <a:ext uri="{91240B29-F687-4F45-9708-019B960494DF}">
                  <a14:hiddenLine xmlns:a14="http://schemas.microsoft.com/office/drawing/2010/main" w="25400" cap="sq">
                    <a:solidFill>
                      <a:srgbClr val="000000"/>
                    </a:solidFill>
                    <a:round/>
                    <a:headEnd type="none" w="sm" len="sm"/>
                    <a:tailEnd/>
                  </a14:hiddenLine>
                </a:ext>
              </a:extLst>
            </p:spPr>
            <p:txBody>
              <a:bodyPr anchor="ctr">
                <a:spAutoFit/>
              </a:bodyPr>
              <a:lstStyle>
                <a:lvl1pPr>
                  <a:defRPr kumimoji="1" sz="1400" b="1">
                    <a:solidFill>
                      <a:schemeClr val="tx1"/>
                    </a:solidFill>
                    <a:latin typeface="Arial" panose="020B0604020202020204" pitchFamily="34" charset="0"/>
                  </a:defRPr>
                </a:lvl1pPr>
                <a:lvl2pPr marL="742950" indent="-285750">
                  <a:defRPr kumimoji="1" sz="1400" b="1">
                    <a:solidFill>
                      <a:schemeClr val="tx1"/>
                    </a:solidFill>
                    <a:latin typeface="Arial" panose="020B0604020202020204" pitchFamily="34" charset="0"/>
                  </a:defRPr>
                </a:lvl2pPr>
                <a:lvl3pPr marL="1143000" indent="-228600">
                  <a:defRPr kumimoji="1" sz="1400" b="1">
                    <a:solidFill>
                      <a:schemeClr val="tx1"/>
                    </a:solidFill>
                    <a:latin typeface="Arial" panose="020B0604020202020204" pitchFamily="34" charset="0"/>
                  </a:defRPr>
                </a:lvl3pPr>
                <a:lvl4pPr marL="1600200" indent="-228600">
                  <a:defRPr kumimoji="1" sz="1400" b="1">
                    <a:solidFill>
                      <a:schemeClr val="tx1"/>
                    </a:solidFill>
                    <a:latin typeface="Arial" panose="020B0604020202020204" pitchFamily="34" charset="0"/>
                  </a:defRPr>
                </a:lvl4pPr>
                <a:lvl5pPr marL="2057400" indent="-228600">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1400" b="1">
                    <a:solidFill>
                      <a:schemeClr val="tx1"/>
                    </a:solidFill>
                    <a:latin typeface="Arial" panose="020B0604020202020204" pitchFamily="34" charset="0"/>
                  </a:defRPr>
                </a:lvl9pPr>
              </a:lstStyle>
              <a:p>
                <a:endParaRPr lang="en-US" altLang="en-US" sz="1400"/>
              </a:p>
            </p:txBody>
          </p:sp>
          <p:sp>
            <p:nvSpPr>
              <p:cNvPr id="12" name="Freeform 39"/>
              <p:cNvSpPr>
                <a:spLocks/>
              </p:cNvSpPr>
              <p:nvPr userDrawn="1"/>
            </p:nvSpPr>
            <p:spPr bwMode="auto">
              <a:xfrm>
                <a:off x="2712" y="3333"/>
                <a:ext cx="40" cy="233"/>
              </a:xfrm>
              <a:custGeom>
                <a:avLst/>
                <a:gdLst>
                  <a:gd name="T0" fmla="*/ 40 w 40"/>
                  <a:gd name="T1" fmla="*/ 0 h 215"/>
                  <a:gd name="T2" fmla="*/ 29 w 40"/>
                  <a:gd name="T3" fmla="*/ 215 h 215"/>
                  <a:gd name="T4" fmla="*/ 16 w 40"/>
                  <a:gd name="T5" fmla="*/ 215 h 215"/>
                  <a:gd name="T6" fmla="*/ 0 w 40"/>
                  <a:gd name="T7" fmla="*/ 18 h 215"/>
                  <a:gd name="T8" fmla="*/ 40 w 40"/>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15">
                    <a:moveTo>
                      <a:pt x="40" y="0"/>
                    </a:moveTo>
                    <a:lnTo>
                      <a:pt x="29" y="215"/>
                    </a:lnTo>
                    <a:lnTo>
                      <a:pt x="16" y="215"/>
                    </a:lnTo>
                    <a:lnTo>
                      <a:pt x="0" y="18"/>
                    </a:lnTo>
                    <a:lnTo>
                      <a:pt x="40" y="0"/>
                    </a:lnTo>
                    <a:close/>
                  </a:path>
                </a:pathLst>
              </a:custGeom>
              <a:solidFill>
                <a:srgbClr val="0077AC"/>
              </a:solidFill>
              <a:ln>
                <a:noFill/>
              </a:ln>
              <a:extLst>
                <a:ext uri="{91240B29-F687-4F45-9708-019B960494DF}">
                  <a14:hiddenLine xmlns:a14="http://schemas.microsoft.com/office/drawing/2010/main" w="25400" cap="sq" cmpd="sng">
                    <a:solidFill>
                      <a:srgbClr val="000000"/>
                    </a:solidFill>
                    <a:prstDash val="solid"/>
                    <a:round/>
                    <a:headEnd type="none" w="sm" len="sm"/>
                    <a:tailEnd type="none" w="med" len="med"/>
                  </a14:hiddenLine>
                </a:ext>
              </a:extLst>
            </p:spPr>
            <p:txBody>
              <a:bodyPr>
                <a:spAutoFit/>
              </a:bodyPr>
              <a:lstStyle/>
              <a:p>
                <a:endParaRPr lang="en-US" sz="1800"/>
              </a:p>
            </p:txBody>
          </p:sp>
          <p:sp>
            <p:nvSpPr>
              <p:cNvPr id="13" name="Freeform 40"/>
              <p:cNvSpPr>
                <a:spLocks/>
              </p:cNvSpPr>
              <p:nvPr userDrawn="1"/>
            </p:nvSpPr>
            <p:spPr bwMode="auto">
              <a:xfrm>
                <a:off x="2601" y="3383"/>
                <a:ext cx="21" cy="233"/>
              </a:xfrm>
              <a:custGeom>
                <a:avLst/>
                <a:gdLst>
                  <a:gd name="T0" fmla="*/ 21 w 21"/>
                  <a:gd name="T1" fmla="*/ 0 h 69"/>
                  <a:gd name="T2" fmla="*/ 17 w 21"/>
                  <a:gd name="T3" fmla="*/ 69 h 69"/>
                  <a:gd name="T4" fmla="*/ 4 w 21"/>
                  <a:gd name="T5" fmla="*/ 69 h 69"/>
                  <a:gd name="T6" fmla="*/ 0 w 21"/>
                  <a:gd name="T7" fmla="*/ 0 h 69"/>
                  <a:gd name="T8" fmla="*/ 21 w 21"/>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69">
                    <a:moveTo>
                      <a:pt x="21" y="0"/>
                    </a:moveTo>
                    <a:lnTo>
                      <a:pt x="17" y="69"/>
                    </a:lnTo>
                    <a:lnTo>
                      <a:pt x="4" y="69"/>
                    </a:lnTo>
                    <a:lnTo>
                      <a:pt x="0" y="0"/>
                    </a:lnTo>
                    <a:lnTo>
                      <a:pt x="21" y="0"/>
                    </a:lnTo>
                    <a:close/>
                  </a:path>
                </a:pathLst>
              </a:custGeom>
              <a:solidFill>
                <a:srgbClr val="0077AC"/>
              </a:solidFill>
              <a:ln>
                <a:noFill/>
              </a:ln>
              <a:extLst>
                <a:ext uri="{91240B29-F687-4F45-9708-019B960494DF}">
                  <a14:hiddenLine xmlns:a14="http://schemas.microsoft.com/office/drawing/2010/main" w="25400" cap="sq" cmpd="sng">
                    <a:solidFill>
                      <a:srgbClr val="000000"/>
                    </a:solidFill>
                    <a:prstDash val="solid"/>
                    <a:round/>
                    <a:headEnd type="none" w="sm" len="sm"/>
                    <a:tailEnd type="none" w="med" len="med"/>
                  </a14:hiddenLine>
                </a:ext>
              </a:extLst>
            </p:spPr>
            <p:txBody>
              <a:bodyPr>
                <a:spAutoFit/>
              </a:bodyPr>
              <a:lstStyle/>
              <a:p>
                <a:endParaRPr lang="en-US" sz="1800"/>
              </a:p>
            </p:txBody>
          </p:sp>
        </p:grpSp>
        <p:sp>
          <p:nvSpPr>
            <p:cNvPr id="7" name="Text Box 41"/>
            <p:cNvSpPr txBox="1">
              <a:spLocks noChangeArrowheads="1"/>
            </p:cNvSpPr>
            <p:nvPr userDrawn="1"/>
          </p:nvSpPr>
          <p:spPr bwMode="white">
            <a:xfrm>
              <a:off x="5115" y="3900"/>
              <a:ext cx="4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type="none" w="sm" len="sm"/>
                  <a:tailEnd/>
                </a14:hiddenLine>
              </a:ext>
            </a:extLst>
          </p:spPr>
          <p:txBody>
            <a:bodyPr wrap="none" lIns="0" tIns="0" rIns="0" bIns="0">
              <a:spAutoFit/>
            </a:bodyPr>
            <a:lstStyle>
              <a:lvl1pPr>
                <a:defRPr kumimoji="1" sz="1400" b="1">
                  <a:solidFill>
                    <a:schemeClr val="tx1"/>
                  </a:solidFill>
                  <a:latin typeface="Arial" charset="0"/>
                </a:defRPr>
              </a:lvl1pPr>
              <a:lvl2pPr marL="742950" indent="-285750">
                <a:defRPr kumimoji="1" sz="1400" b="1">
                  <a:solidFill>
                    <a:schemeClr val="tx1"/>
                  </a:solidFill>
                  <a:latin typeface="Arial" charset="0"/>
                </a:defRPr>
              </a:lvl2pPr>
              <a:lvl3pPr marL="1143000" indent="-228600">
                <a:defRPr kumimoji="1" sz="1400" b="1">
                  <a:solidFill>
                    <a:schemeClr val="tx1"/>
                  </a:solidFill>
                  <a:latin typeface="Arial" charset="0"/>
                </a:defRPr>
              </a:lvl3pPr>
              <a:lvl4pPr marL="1600200" indent="-228600">
                <a:defRPr kumimoji="1" sz="1400" b="1">
                  <a:solidFill>
                    <a:schemeClr val="tx1"/>
                  </a:solidFill>
                  <a:latin typeface="Arial" charset="0"/>
                </a:defRPr>
              </a:lvl4pPr>
              <a:lvl5pPr marL="2057400" indent="-228600">
                <a:defRPr kumimoji="1" sz="1400" b="1">
                  <a:solidFill>
                    <a:schemeClr val="tx1"/>
                  </a:solidFill>
                  <a:latin typeface="Arial" charset="0"/>
                </a:defRPr>
              </a:lvl5pPr>
              <a:lvl6pPr marL="2514600" indent="-228600" algn="ctr" eaLnBrk="0" fontAlgn="base" hangingPunct="0">
                <a:spcBef>
                  <a:spcPct val="0"/>
                </a:spcBef>
                <a:spcAft>
                  <a:spcPct val="0"/>
                </a:spcAft>
                <a:defRPr kumimoji="1" sz="1400" b="1">
                  <a:solidFill>
                    <a:schemeClr val="tx1"/>
                  </a:solidFill>
                  <a:latin typeface="Arial" charset="0"/>
                </a:defRPr>
              </a:lvl6pPr>
              <a:lvl7pPr marL="2971800" indent="-228600" algn="ctr" eaLnBrk="0" fontAlgn="base" hangingPunct="0">
                <a:spcBef>
                  <a:spcPct val="0"/>
                </a:spcBef>
                <a:spcAft>
                  <a:spcPct val="0"/>
                </a:spcAft>
                <a:defRPr kumimoji="1" sz="1400" b="1">
                  <a:solidFill>
                    <a:schemeClr val="tx1"/>
                  </a:solidFill>
                  <a:latin typeface="Arial" charset="0"/>
                </a:defRPr>
              </a:lvl7pPr>
              <a:lvl8pPr marL="3429000" indent="-228600" algn="ctr" eaLnBrk="0" fontAlgn="base" hangingPunct="0">
                <a:spcBef>
                  <a:spcPct val="0"/>
                </a:spcBef>
                <a:spcAft>
                  <a:spcPct val="0"/>
                </a:spcAft>
                <a:defRPr kumimoji="1" sz="1400" b="1">
                  <a:solidFill>
                    <a:schemeClr val="tx1"/>
                  </a:solidFill>
                  <a:latin typeface="Arial" charset="0"/>
                </a:defRPr>
              </a:lvl8pPr>
              <a:lvl9pPr marL="3886200" indent="-228600" algn="ctr" eaLnBrk="0" fontAlgn="base" hangingPunct="0">
                <a:spcBef>
                  <a:spcPct val="0"/>
                </a:spcBef>
                <a:spcAft>
                  <a:spcPct val="0"/>
                </a:spcAft>
                <a:defRPr kumimoji="1" sz="1400" b="1">
                  <a:solidFill>
                    <a:schemeClr val="tx1"/>
                  </a:solidFill>
                  <a:latin typeface="Arial" charset="0"/>
                </a:defRPr>
              </a:lvl9pPr>
            </a:lstStyle>
            <a:p>
              <a:pPr algn="l">
                <a:defRPr/>
              </a:pPr>
              <a:r>
                <a:rPr kumimoji="0" lang="en-US" sz="2000">
                  <a:latin typeface="Arial Black" pitchFamily="34" charset="0"/>
                </a:rPr>
                <a:t>DMPG</a:t>
              </a:r>
              <a:endParaRPr kumimoji="0" lang="en-US" sz="2400" b="0"/>
            </a:p>
          </p:txBody>
        </p:sp>
      </p:grpSp>
      <p:sp>
        <p:nvSpPr>
          <p:cNvPr id="3093" name="Rectangle 21"/>
          <p:cNvSpPr>
            <a:spLocks noGrp="1" noChangeArrowheads="1"/>
          </p:cNvSpPr>
          <p:nvPr>
            <p:ph type="ctrTitle" sz="quarter"/>
          </p:nvPr>
        </p:nvSpPr>
        <p:spPr>
          <a:xfrm>
            <a:off x="634060" y="4114800"/>
            <a:ext cx="10927644" cy="1143000"/>
          </a:xfrm>
          <a:ln w="12700" cap="sq">
            <a:headEnd type="none" w="sm" len="sm"/>
            <a:tailEnd type="none" w="sm" len="sm"/>
          </a:ln>
        </p:spPr>
        <p:txBody>
          <a:bodyPr lIns="91440" tIns="45720" rIns="91440" bIns="45720" anchorCtr="0"/>
          <a:lstStyle>
            <a:lvl1pPr>
              <a:defRPr b="0">
                <a:solidFill>
                  <a:srgbClr val="66FFCC"/>
                </a:solidFill>
              </a:defRPr>
            </a:lvl1pPr>
          </a:lstStyle>
          <a:p>
            <a:r>
              <a:rPr lang="en-US"/>
              <a:t>Click to edit Master title style</a:t>
            </a:r>
          </a:p>
        </p:txBody>
      </p:sp>
      <p:sp>
        <p:nvSpPr>
          <p:cNvPr id="3094" name="Rectangle 22"/>
          <p:cNvSpPr>
            <a:spLocks noGrp="1" noChangeArrowheads="1"/>
          </p:cNvSpPr>
          <p:nvPr>
            <p:ph type="subTitle" sz="quarter" idx="1"/>
          </p:nvPr>
        </p:nvSpPr>
        <p:spPr>
          <a:xfrm>
            <a:off x="1040460" y="5105400"/>
            <a:ext cx="10114844" cy="1752600"/>
          </a:xfrm>
          <a:ln w="12700" cap="sq">
            <a:headEnd type="none" w="sm" len="sm"/>
            <a:tailEnd type="none" w="sm" len="sm"/>
          </a:ln>
        </p:spPr>
        <p:txBody>
          <a:bodyPr lIns="91440" tIns="45720" rIns="91440" bIns="45720"/>
          <a:lstStyle>
            <a:lvl1pPr marL="0" indent="0" algn="ctr">
              <a:buFont typeface="Monotype Sorts" pitchFamily="2" charset="2"/>
              <a:buNone/>
              <a:defRPr b="0"/>
            </a:lvl1pPr>
          </a:lstStyle>
          <a:p>
            <a:r>
              <a:rPr lang="en-US"/>
              <a:t>Click to edit Master subtitle style</a:t>
            </a:r>
          </a:p>
        </p:txBody>
      </p:sp>
    </p:spTree>
    <p:extLst>
      <p:ext uri="{BB962C8B-B14F-4D97-AF65-F5344CB8AC3E}">
        <p14:creationId xmlns:p14="http://schemas.microsoft.com/office/powerpoint/2010/main" val="4044330008"/>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36137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p>
        </p:txBody>
      </p:sp>
    </p:spTree>
    <p:extLst>
      <p:ext uri="{BB962C8B-B14F-4D97-AF65-F5344CB8AC3E}">
        <p14:creationId xmlns:p14="http://schemas.microsoft.com/office/powerpoint/2010/main" val="3980588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17789365"/>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8401" y="1524000"/>
            <a:ext cx="483917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193" y="1524000"/>
            <a:ext cx="483917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948705"/>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6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68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3"/>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7"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42165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9851399"/>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31694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31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5" y="273051"/>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9392885"/>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303359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4746212"/>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216" y="109538"/>
            <a:ext cx="2709333" cy="6215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9215" y="109538"/>
            <a:ext cx="7947378" cy="6215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692515"/>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9216" y="109538"/>
            <a:ext cx="10837333" cy="914400"/>
          </a:xfrm>
        </p:spPr>
        <p:txBody>
          <a:bodyPr/>
          <a:lstStyle/>
          <a:p>
            <a:r>
              <a:rPr lang="en-US"/>
              <a:t>Click to edit Master title style</a:t>
            </a:r>
          </a:p>
        </p:txBody>
      </p:sp>
      <p:sp>
        <p:nvSpPr>
          <p:cNvPr id="3" name="Chart Placeholder 2"/>
          <p:cNvSpPr>
            <a:spLocks noGrp="1"/>
          </p:cNvSpPr>
          <p:nvPr>
            <p:ph type="chart" idx="1"/>
          </p:nvPr>
        </p:nvSpPr>
        <p:spPr>
          <a:xfrm>
            <a:off x="1168401" y="1524000"/>
            <a:ext cx="9858963" cy="4800600"/>
          </a:xfrm>
        </p:spPr>
        <p:txBody>
          <a:bodyPr/>
          <a:lstStyle/>
          <a:p>
            <a:pPr lvl="0"/>
            <a:endParaRPr lang="en-US" noProof="0"/>
          </a:p>
        </p:txBody>
      </p:sp>
    </p:spTree>
    <p:extLst>
      <p:ext uri="{BB962C8B-B14F-4D97-AF65-F5344CB8AC3E}">
        <p14:creationId xmlns:p14="http://schemas.microsoft.com/office/powerpoint/2010/main" val="27562565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383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9216" y="109538"/>
            <a:ext cx="10837333" cy="914400"/>
          </a:xfrm>
        </p:spPr>
        <p:txBody>
          <a:bodyPr/>
          <a:lstStyle/>
          <a:p>
            <a:r>
              <a:rPr lang="en-US"/>
              <a:t>Click to edit Master title style</a:t>
            </a:r>
          </a:p>
        </p:txBody>
      </p:sp>
      <p:sp>
        <p:nvSpPr>
          <p:cNvPr id="3" name="Content Placeholder 2"/>
          <p:cNvSpPr>
            <a:spLocks noGrp="1"/>
          </p:cNvSpPr>
          <p:nvPr>
            <p:ph sz="quarter" idx="1"/>
          </p:nvPr>
        </p:nvSpPr>
        <p:spPr>
          <a:xfrm>
            <a:off x="1168401" y="1524000"/>
            <a:ext cx="483917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8193" y="1524000"/>
            <a:ext cx="483917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68401" y="4000500"/>
            <a:ext cx="483917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88193" y="4000500"/>
            <a:ext cx="483917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4102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9216" y="109538"/>
            <a:ext cx="10837333" cy="914400"/>
          </a:xfrm>
        </p:spPr>
        <p:txBody>
          <a:bodyPr/>
          <a:lstStyle/>
          <a:p>
            <a:r>
              <a:rPr lang="en-US"/>
              <a:t>Click to edit Master title style</a:t>
            </a:r>
          </a:p>
        </p:txBody>
      </p:sp>
      <p:sp>
        <p:nvSpPr>
          <p:cNvPr id="3" name="Table Placeholder 2"/>
          <p:cNvSpPr>
            <a:spLocks noGrp="1"/>
          </p:cNvSpPr>
          <p:nvPr>
            <p:ph type="tbl" idx="1"/>
          </p:nvPr>
        </p:nvSpPr>
        <p:spPr>
          <a:xfrm>
            <a:off x="1168401" y="1524000"/>
            <a:ext cx="9858963" cy="4800600"/>
          </a:xfrm>
        </p:spPr>
        <p:txBody>
          <a:bodyPr/>
          <a:lstStyle/>
          <a:p>
            <a:pPr lvl="0"/>
            <a:endParaRPr lang="en-US" noProof="0"/>
          </a:p>
        </p:txBody>
      </p:sp>
    </p:spTree>
    <p:extLst>
      <p:ext uri="{BB962C8B-B14F-4D97-AF65-F5344CB8AC3E}">
        <p14:creationId xmlns:p14="http://schemas.microsoft.com/office/powerpoint/2010/main" val="3083520856"/>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70FF8F-8CFA-4B14-8D20-91D3016C3E7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761309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0FF8F-8CFA-4B14-8D20-91D3016C3E7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2642864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70FF8F-8CFA-4B14-8D20-91D3016C3E7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3626962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70FF8F-8CFA-4B14-8D20-91D3016C3E74}"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586210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70FF8F-8CFA-4B14-8D20-91D3016C3E74}"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3954660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70FF8F-8CFA-4B14-8D20-91D3016C3E74}"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449855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0FF8F-8CFA-4B14-8D20-91D3016C3E74}"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2668330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0FF8F-8CFA-4B14-8D20-91D3016C3E74}"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404973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249271" y="268288"/>
            <a:ext cx="755904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ctrTitle"/>
          </p:nvPr>
        </p:nvSpPr>
        <p:spPr>
          <a:xfrm>
            <a:off x="4417719" y="361317"/>
            <a:ext cx="7278624" cy="1369647"/>
          </a:xfrm>
        </p:spPr>
        <p:txBody>
          <a:bodyPr vert="horz" lIns="91430" tIns="45715" rIns="91430" bIns="45715" rtlCol="0" anchor="b" anchorCtr="0">
            <a:normAutofit/>
          </a:bodyPr>
          <a:lstStyle>
            <a:lvl1pPr algn="l" defTabSz="914305" rtl="0" eaLnBrk="1" latinLnBrk="0" hangingPunct="1">
              <a:spcBef>
                <a:spcPct val="0"/>
              </a:spcBef>
              <a:buNone/>
              <a:defRPr sz="4600" kern="1200">
                <a:solidFill>
                  <a:srgbClr val="FFFFFF"/>
                </a:solidFill>
                <a:latin typeface="+mj-lt"/>
                <a:ea typeface="+mj-ea"/>
                <a:cs typeface="+mj-cs"/>
              </a:defRPr>
            </a:lvl1pPr>
          </a:lstStyle>
          <a:p>
            <a:endParaRPr dirty="0"/>
          </a:p>
        </p:txBody>
      </p:sp>
      <p:sp>
        <p:nvSpPr>
          <p:cNvPr id="3" name="Subtitle 2"/>
          <p:cNvSpPr>
            <a:spLocks noGrp="1"/>
          </p:cNvSpPr>
          <p:nvPr>
            <p:ph type="subTitle" idx="1"/>
          </p:nvPr>
        </p:nvSpPr>
        <p:spPr>
          <a:xfrm>
            <a:off x="4267201" y="5257801"/>
            <a:ext cx="7278624" cy="621792"/>
          </a:xfrm>
        </p:spPr>
        <p:txBody>
          <a:bodyPr vert="horz" lIns="91430" tIns="45715" rIns="91430" bIns="45715" rtlCol="0">
            <a:normAutofit/>
          </a:bodyPr>
          <a:lstStyle>
            <a:lvl1pPr marL="0" indent="0" algn="l" defTabSz="914305"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dirty="0"/>
              <a:t>Click to edit Master subtitle style</a:t>
            </a:r>
            <a:endParaRPr dirty="0"/>
          </a:p>
        </p:txBody>
      </p:sp>
      <p:sp>
        <p:nvSpPr>
          <p:cNvPr id="5" name="Footer Placeholder 4"/>
          <p:cNvSpPr>
            <a:spLocks noGrp="1"/>
          </p:cNvSpPr>
          <p:nvPr>
            <p:ph type="ftr" sz="quarter" idx="11"/>
          </p:nvPr>
        </p:nvSpPr>
        <p:spPr>
          <a:xfrm>
            <a:off x="4291584" y="6356352"/>
            <a:ext cx="6315456" cy="365125"/>
          </a:xfrm>
          <a:prstGeom prst="rect">
            <a:avLst/>
          </a:prstGeom>
        </p:spPr>
        <p:txBody>
          <a:bodyPr vert="horz" lIns="91430" tIns="45715" rIns="91430" bIns="45715" rtlCol="0" anchor="ctr"/>
          <a:lstStyle>
            <a:lvl1pPr marL="0" algn="l" defTabSz="914305" rtl="0" eaLnBrk="1" latinLnBrk="0" hangingPunct="1">
              <a:defRPr sz="1100" b="1" kern="1200">
                <a:solidFill>
                  <a:schemeClr val="tx2">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582703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0FF8F-8CFA-4B14-8D20-91D3016C3E74}"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4098833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0FF8F-8CFA-4B14-8D20-91D3016C3E7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1472082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0FF8F-8CFA-4B14-8D20-91D3016C3E7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CC2AB-67E2-466A-A6E1-ABF7D8BC2B69}" type="slidenum">
              <a:rPr lang="en-US" smtClean="0"/>
              <a:t>‹#›</a:t>
            </a:fld>
            <a:endParaRPr lang="en-US"/>
          </a:p>
        </p:txBody>
      </p:sp>
    </p:spTree>
    <p:extLst>
      <p:ext uri="{BB962C8B-B14F-4D97-AF65-F5344CB8AC3E}">
        <p14:creationId xmlns:p14="http://schemas.microsoft.com/office/powerpoint/2010/main" val="1035302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62EF3D-91C7-E64F-87B8-9EFFA9728598}"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2288322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62EF3D-91C7-E64F-87B8-9EFFA9728598}"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21715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62EF3D-91C7-E64F-87B8-9EFFA9728598}"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27367815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62EF3D-91C7-E64F-87B8-9EFFA9728598}"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6044761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62EF3D-91C7-E64F-87B8-9EFFA9728598}"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9348157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62EF3D-91C7-E64F-87B8-9EFFA9728598}"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686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2EF3D-91C7-E64F-87B8-9EFFA9728598}"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355302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233084" y="6356352"/>
            <a:ext cx="8009467" cy="365125"/>
          </a:xfrm>
          <a:prstGeom prst="rect">
            <a:avLst/>
          </a:prstGeom>
        </p:spPr>
        <p:txBody>
          <a:bodyPr lIns="91430" tIns="45715" rIns="91430" bIns="45715"/>
          <a:lstStyle/>
          <a:p>
            <a:endParaRPr lang="en-US" dirty="0"/>
          </a:p>
        </p:txBody>
      </p:sp>
    </p:spTree>
    <p:extLst>
      <p:ext uri="{BB962C8B-B14F-4D97-AF65-F5344CB8AC3E}">
        <p14:creationId xmlns:p14="http://schemas.microsoft.com/office/powerpoint/2010/main" val="34425532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62EF3D-91C7-E64F-87B8-9EFFA9728598}"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3203056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62EF3D-91C7-E64F-87B8-9EFFA9728598}"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4115606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62EF3D-91C7-E64F-87B8-9EFFA9728598}"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2621293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62EF3D-91C7-E64F-87B8-9EFFA9728598}"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A490-D1F7-E941-82D7-04ED4A661C0F}" type="slidenum">
              <a:rPr lang="en-US" smtClean="0"/>
              <a:t>‹#›</a:t>
            </a:fld>
            <a:endParaRPr lang="en-US"/>
          </a:p>
        </p:txBody>
      </p:sp>
    </p:spTree>
    <p:extLst>
      <p:ext uri="{BB962C8B-B14F-4D97-AF65-F5344CB8AC3E}">
        <p14:creationId xmlns:p14="http://schemas.microsoft.com/office/powerpoint/2010/main" val="716659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B28FA2-6321-4B47-BD46-133AF1AB3ADF}" type="slidenum">
              <a:rPr lang="en-US"/>
              <a:pPr>
                <a:defRPr/>
              </a:pPr>
              <a:t>‹#›</a:t>
            </a:fld>
            <a:endParaRPr lang="en-US"/>
          </a:p>
        </p:txBody>
      </p:sp>
    </p:spTree>
    <p:extLst>
      <p:ext uri="{BB962C8B-B14F-4D97-AF65-F5344CB8AC3E}">
        <p14:creationId xmlns:p14="http://schemas.microsoft.com/office/powerpoint/2010/main" val="41990207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D3C771-A27F-4BD4-90E4-C0D251BDCE4A}" type="slidenum">
              <a:rPr lang="en-US"/>
              <a:pPr>
                <a:defRPr/>
              </a:pPr>
              <a:t>‹#›</a:t>
            </a:fld>
            <a:endParaRPr lang="en-US"/>
          </a:p>
        </p:txBody>
      </p:sp>
    </p:spTree>
    <p:extLst>
      <p:ext uri="{BB962C8B-B14F-4D97-AF65-F5344CB8AC3E}">
        <p14:creationId xmlns:p14="http://schemas.microsoft.com/office/powerpoint/2010/main" val="362830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96817-AAF9-4CA0-AC5B-207E4F7D539B}" type="slidenum">
              <a:rPr lang="en-US"/>
              <a:pPr>
                <a:defRPr/>
              </a:pPr>
              <a:t>‹#›</a:t>
            </a:fld>
            <a:endParaRPr lang="en-US"/>
          </a:p>
        </p:txBody>
      </p:sp>
    </p:spTree>
    <p:extLst>
      <p:ext uri="{BB962C8B-B14F-4D97-AF65-F5344CB8AC3E}">
        <p14:creationId xmlns:p14="http://schemas.microsoft.com/office/powerpoint/2010/main" val="260592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D23762-9F72-4A91-8B45-19C046320757}" type="slidenum">
              <a:rPr lang="en-US"/>
              <a:pPr>
                <a:defRPr/>
              </a:pPr>
              <a:t>‹#›</a:t>
            </a:fld>
            <a:endParaRPr lang="en-US"/>
          </a:p>
        </p:txBody>
      </p:sp>
    </p:spTree>
    <p:extLst>
      <p:ext uri="{BB962C8B-B14F-4D97-AF65-F5344CB8AC3E}">
        <p14:creationId xmlns:p14="http://schemas.microsoft.com/office/powerpoint/2010/main" val="937605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F41F79-C12A-4025-9987-8BEE5F0310EB}" type="slidenum">
              <a:rPr lang="en-US"/>
              <a:pPr>
                <a:defRPr/>
              </a:pPr>
              <a:t>‹#›</a:t>
            </a:fld>
            <a:endParaRPr lang="en-US"/>
          </a:p>
        </p:txBody>
      </p:sp>
    </p:spTree>
    <p:extLst>
      <p:ext uri="{BB962C8B-B14F-4D97-AF65-F5344CB8AC3E}">
        <p14:creationId xmlns:p14="http://schemas.microsoft.com/office/powerpoint/2010/main" val="1505386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909CA9-E895-447C-A6B7-2FDAB1F33E80}" type="slidenum">
              <a:rPr lang="en-US"/>
              <a:pPr>
                <a:defRPr/>
              </a:pPr>
              <a:t>‹#›</a:t>
            </a:fld>
            <a:endParaRPr lang="en-US"/>
          </a:p>
        </p:txBody>
      </p:sp>
    </p:spTree>
    <p:extLst>
      <p:ext uri="{BB962C8B-B14F-4D97-AF65-F5344CB8AC3E}">
        <p14:creationId xmlns:p14="http://schemas.microsoft.com/office/powerpoint/2010/main" val="329630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a:xfrm>
            <a:off x="233084" y="6356352"/>
            <a:ext cx="8009467" cy="365125"/>
          </a:xfrm>
          <a:prstGeom prst="rect">
            <a:avLst/>
          </a:prstGeom>
        </p:spPr>
        <p:txBody>
          <a:bodyPr lIns="91430" tIns="45715" rIns="91430" bIns="45715"/>
          <a:lstStyle/>
          <a:p>
            <a:endParaRPr lang="en-US"/>
          </a:p>
        </p:txBody>
      </p:sp>
    </p:spTree>
    <p:extLst>
      <p:ext uri="{BB962C8B-B14F-4D97-AF65-F5344CB8AC3E}">
        <p14:creationId xmlns:p14="http://schemas.microsoft.com/office/powerpoint/2010/main" val="35182244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16FCD4-62C8-43D4-ACFC-7AD75EBB1E84}" type="slidenum">
              <a:rPr lang="en-US"/>
              <a:pPr>
                <a:defRPr/>
              </a:pPr>
              <a:t>‹#›</a:t>
            </a:fld>
            <a:endParaRPr lang="en-US"/>
          </a:p>
        </p:txBody>
      </p:sp>
    </p:spTree>
    <p:extLst>
      <p:ext uri="{BB962C8B-B14F-4D97-AF65-F5344CB8AC3E}">
        <p14:creationId xmlns:p14="http://schemas.microsoft.com/office/powerpoint/2010/main" val="10159128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4E891F-F993-432E-B8AE-E5245F675767}" type="slidenum">
              <a:rPr lang="en-US"/>
              <a:pPr>
                <a:defRPr/>
              </a:pPr>
              <a:t>‹#›</a:t>
            </a:fld>
            <a:endParaRPr lang="en-US"/>
          </a:p>
        </p:txBody>
      </p:sp>
    </p:spTree>
    <p:extLst>
      <p:ext uri="{BB962C8B-B14F-4D97-AF65-F5344CB8AC3E}">
        <p14:creationId xmlns:p14="http://schemas.microsoft.com/office/powerpoint/2010/main" val="29725526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E6EC96-A1C4-4CB9-8947-017EE1F945C4}" type="slidenum">
              <a:rPr lang="en-US"/>
              <a:pPr>
                <a:defRPr/>
              </a:pPr>
              <a:t>‹#›</a:t>
            </a:fld>
            <a:endParaRPr lang="en-US"/>
          </a:p>
        </p:txBody>
      </p:sp>
    </p:spTree>
    <p:extLst>
      <p:ext uri="{BB962C8B-B14F-4D97-AF65-F5344CB8AC3E}">
        <p14:creationId xmlns:p14="http://schemas.microsoft.com/office/powerpoint/2010/main" val="27366766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8EC651-8328-442C-BAD3-CDDCBA943B15}" type="slidenum">
              <a:rPr lang="en-US"/>
              <a:pPr>
                <a:defRPr/>
              </a:pPr>
              <a:t>‹#›</a:t>
            </a:fld>
            <a:endParaRPr lang="en-US"/>
          </a:p>
        </p:txBody>
      </p:sp>
    </p:spTree>
    <p:extLst>
      <p:ext uri="{BB962C8B-B14F-4D97-AF65-F5344CB8AC3E}">
        <p14:creationId xmlns:p14="http://schemas.microsoft.com/office/powerpoint/2010/main" val="28093563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AF5E02-29F9-437D-9EA7-8D62202061D1}" type="slidenum">
              <a:rPr lang="en-US"/>
              <a:pPr>
                <a:defRPr/>
              </a:pPr>
              <a:t>‹#›</a:t>
            </a:fld>
            <a:endParaRPr lang="en-US"/>
          </a:p>
        </p:txBody>
      </p:sp>
    </p:spTree>
    <p:extLst>
      <p:ext uri="{BB962C8B-B14F-4D97-AF65-F5344CB8AC3E}">
        <p14:creationId xmlns:p14="http://schemas.microsoft.com/office/powerpoint/2010/main" val="31217072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5B0429-8CCC-41D0-A065-282946FBEABA}" type="slidenum">
              <a:rPr lang="en-US"/>
              <a:pPr>
                <a:defRPr/>
              </a:pPr>
              <a:t>‹#›</a:t>
            </a:fld>
            <a:endParaRPr lang="en-US"/>
          </a:p>
        </p:txBody>
      </p:sp>
    </p:spTree>
    <p:extLst>
      <p:ext uri="{BB962C8B-B14F-4D97-AF65-F5344CB8AC3E}">
        <p14:creationId xmlns:p14="http://schemas.microsoft.com/office/powerpoint/2010/main" val="18439760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8D9049-ABC9-4CC4-B21A-620ED4AE6B76}" type="slidenum">
              <a:rPr lang="en-US"/>
              <a:pPr>
                <a:defRPr/>
              </a:pPr>
              <a:t>‹#›</a:t>
            </a:fld>
            <a:endParaRPr lang="en-US"/>
          </a:p>
        </p:txBody>
      </p:sp>
    </p:spTree>
    <p:extLst>
      <p:ext uri="{BB962C8B-B14F-4D97-AF65-F5344CB8AC3E}">
        <p14:creationId xmlns:p14="http://schemas.microsoft.com/office/powerpoint/2010/main" val="2778257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9"/>
          <p:cNvSpPr>
            <a:spLocks noChangeArrowheads="1"/>
          </p:cNvSpPr>
          <p:nvPr/>
        </p:nvSpPr>
        <p:spPr bwMode="ltGray">
          <a:xfrm>
            <a:off x="0" y="0"/>
            <a:ext cx="12192000" cy="1143000"/>
          </a:xfrm>
          <a:prstGeom prst="rect">
            <a:avLst/>
          </a:prstGeom>
          <a:solidFill>
            <a:srgbClr val="B598E4"/>
          </a:solidFill>
          <a:ln w="9525">
            <a:noFill/>
            <a:miter lim="800000"/>
            <a:headEnd/>
            <a:tailEnd/>
          </a:ln>
          <a:effectLst/>
        </p:spPr>
        <p:txBody>
          <a:bodyPr lIns="91252" tIns="45628" rIns="91252" bIns="45628"/>
          <a:lstStyle/>
          <a:p>
            <a:pPr algn="ctr" defTabSz="912601" eaLnBrk="0" fontAlgn="base" hangingPunct="0">
              <a:spcBef>
                <a:spcPct val="0"/>
              </a:spcBef>
              <a:spcAft>
                <a:spcPct val="0"/>
              </a:spcAft>
              <a:defRPr/>
            </a:pPr>
            <a:endParaRPr kumimoji="1" lang="en-US" sz="1400" b="1">
              <a:solidFill>
                <a:srgbClr val="FFFFFF"/>
              </a:solidFill>
            </a:endParaRPr>
          </a:p>
        </p:txBody>
      </p:sp>
      <p:grpSp>
        <p:nvGrpSpPr>
          <p:cNvPr id="5" name="Group 33"/>
          <p:cNvGrpSpPr>
            <a:grpSpLocks/>
          </p:cNvGrpSpPr>
          <p:nvPr/>
        </p:nvGrpSpPr>
        <p:grpSpPr bwMode="auto">
          <a:xfrm>
            <a:off x="10609684" y="6145298"/>
            <a:ext cx="1147704" cy="742959"/>
            <a:chOff x="5072" y="3871"/>
            <a:chExt cx="610" cy="468"/>
          </a:xfrm>
        </p:grpSpPr>
        <p:grpSp>
          <p:nvGrpSpPr>
            <p:cNvPr id="6" name="Group 34"/>
            <p:cNvGrpSpPr>
              <a:grpSpLocks/>
            </p:cNvGrpSpPr>
            <p:nvPr userDrawn="1"/>
          </p:nvGrpSpPr>
          <p:grpSpPr bwMode="auto">
            <a:xfrm>
              <a:off x="5072" y="3871"/>
              <a:ext cx="610" cy="468"/>
              <a:chOff x="2206" y="3109"/>
              <a:chExt cx="610" cy="468"/>
            </a:xfrm>
          </p:grpSpPr>
          <p:sp>
            <p:nvSpPr>
              <p:cNvPr id="8" name="Freeform 35"/>
              <p:cNvSpPr>
                <a:spLocks/>
              </p:cNvSpPr>
              <p:nvPr userDrawn="1"/>
            </p:nvSpPr>
            <p:spPr bwMode="auto">
              <a:xfrm flipH="1">
                <a:off x="2273" y="3333"/>
                <a:ext cx="40" cy="194"/>
              </a:xfrm>
              <a:custGeom>
                <a:avLst/>
                <a:gdLst/>
                <a:ahLst/>
                <a:cxnLst>
                  <a:cxn ang="0">
                    <a:pos x="40" y="0"/>
                  </a:cxn>
                  <a:cxn ang="0">
                    <a:pos x="29" y="215"/>
                  </a:cxn>
                  <a:cxn ang="0">
                    <a:pos x="16" y="215"/>
                  </a:cxn>
                  <a:cxn ang="0">
                    <a:pos x="0" y="18"/>
                  </a:cxn>
                  <a:cxn ang="0">
                    <a:pos x="40" y="0"/>
                  </a:cxn>
                </a:cxnLst>
                <a:rect l="0" t="0" r="r" b="b"/>
                <a:pathLst>
                  <a:path w="40" h="215">
                    <a:moveTo>
                      <a:pt x="40" y="0"/>
                    </a:moveTo>
                    <a:lnTo>
                      <a:pt x="29" y="215"/>
                    </a:lnTo>
                    <a:lnTo>
                      <a:pt x="16" y="215"/>
                    </a:lnTo>
                    <a:lnTo>
                      <a:pt x="0" y="18"/>
                    </a:lnTo>
                    <a:lnTo>
                      <a:pt x="40" y="0"/>
                    </a:lnTo>
                    <a:close/>
                  </a:path>
                </a:pathLst>
              </a:custGeom>
              <a:solidFill>
                <a:srgbClr val="0077AC"/>
              </a:solidFill>
              <a:ln w="25400" cap="sq" cmpd="sng">
                <a:noFill/>
                <a:prstDash val="solid"/>
                <a:round/>
                <a:headEnd type="none" w="sm" len="sm"/>
                <a:tailEnd type="none" w="med" len="me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9" name="Freeform 36"/>
              <p:cNvSpPr>
                <a:spLocks/>
              </p:cNvSpPr>
              <p:nvPr userDrawn="1"/>
            </p:nvSpPr>
            <p:spPr bwMode="auto">
              <a:xfrm>
                <a:off x="2399" y="3383"/>
                <a:ext cx="21" cy="194"/>
              </a:xfrm>
              <a:custGeom>
                <a:avLst/>
                <a:gdLst/>
                <a:ahLst/>
                <a:cxnLst>
                  <a:cxn ang="0">
                    <a:pos x="21" y="0"/>
                  </a:cxn>
                  <a:cxn ang="0">
                    <a:pos x="17" y="69"/>
                  </a:cxn>
                  <a:cxn ang="0">
                    <a:pos x="4" y="69"/>
                  </a:cxn>
                  <a:cxn ang="0">
                    <a:pos x="0" y="0"/>
                  </a:cxn>
                  <a:cxn ang="0">
                    <a:pos x="21" y="0"/>
                  </a:cxn>
                </a:cxnLst>
                <a:rect l="0" t="0" r="r" b="b"/>
                <a:pathLst>
                  <a:path w="21" h="69">
                    <a:moveTo>
                      <a:pt x="21" y="0"/>
                    </a:moveTo>
                    <a:lnTo>
                      <a:pt x="17" y="69"/>
                    </a:lnTo>
                    <a:lnTo>
                      <a:pt x="4" y="69"/>
                    </a:lnTo>
                    <a:lnTo>
                      <a:pt x="0" y="0"/>
                    </a:lnTo>
                    <a:lnTo>
                      <a:pt x="21" y="0"/>
                    </a:lnTo>
                    <a:close/>
                  </a:path>
                </a:pathLst>
              </a:custGeom>
              <a:solidFill>
                <a:srgbClr val="0077AC"/>
              </a:solidFill>
              <a:ln w="25400" cap="sq" cmpd="sng">
                <a:noFill/>
                <a:prstDash val="solid"/>
                <a:round/>
                <a:headEnd type="none" w="sm" len="sm"/>
                <a:tailEnd type="none" w="med" len="me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10" name="Oval 37"/>
              <p:cNvSpPr>
                <a:spLocks noChangeArrowheads="1"/>
              </p:cNvSpPr>
              <p:nvPr userDrawn="1"/>
            </p:nvSpPr>
            <p:spPr bwMode="auto">
              <a:xfrm>
                <a:off x="2207" y="3109"/>
                <a:ext cx="609" cy="273"/>
              </a:xfrm>
              <a:prstGeom prst="ellipse">
                <a:avLst/>
              </a:prstGeom>
              <a:solidFill>
                <a:srgbClr val="0077AC"/>
              </a:solidFill>
              <a:ln w="25400" cap="sq">
                <a:noFill/>
                <a:round/>
                <a:headEnd type="none" w="sm" len="sm"/>
                <a:tailEn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11" name="Oval 38"/>
              <p:cNvSpPr>
                <a:spLocks noChangeArrowheads="1"/>
              </p:cNvSpPr>
              <p:nvPr userDrawn="1"/>
            </p:nvSpPr>
            <p:spPr bwMode="auto">
              <a:xfrm>
                <a:off x="2206" y="3113"/>
                <a:ext cx="609" cy="273"/>
              </a:xfrm>
              <a:prstGeom prst="ellipse">
                <a:avLst/>
              </a:prstGeom>
              <a:solidFill>
                <a:srgbClr val="7BADD6"/>
              </a:solidFill>
              <a:ln w="25400" cap="sq">
                <a:noFill/>
                <a:round/>
                <a:headEnd type="none" w="sm" len="sm"/>
                <a:tailEnd/>
              </a:ln>
              <a:effectLst/>
            </p:spPr>
            <p:txBody>
              <a:bodyPr anchor="ct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12" name="Freeform 39"/>
              <p:cNvSpPr>
                <a:spLocks/>
              </p:cNvSpPr>
              <p:nvPr userDrawn="1"/>
            </p:nvSpPr>
            <p:spPr bwMode="auto">
              <a:xfrm>
                <a:off x="2712" y="3333"/>
                <a:ext cx="40" cy="194"/>
              </a:xfrm>
              <a:custGeom>
                <a:avLst/>
                <a:gdLst/>
                <a:ahLst/>
                <a:cxnLst>
                  <a:cxn ang="0">
                    <a:pos x="40" y="0"/>
                  </a:cxn>
                  <a:cxn ang="0">
                    <a:pos x="29" y="215"/>
                  </a:cxn>
                  <a:cxn ang="0">
                    <a:pos x="16" y="215"/>
                  </a:cxn>
                  <a:cxn ang="0">
                    <a:pos x="0" y="18"/>
                  </a:cxn>
                  <a:cxn ang="0">
                    <a:pos x="40" y="0"/>
                  </a:cxn>
                </a:cxnLst>
                <a:rect l="0" t="0" r="r" b="b"/>
                <a:pathLst>
                  <a:path w="40" h="215">
                    <a:moveTo>
                      <a:pt x="40" y="0"/>
                    </a:moveTo>
                    <a:lnTo>
                      <a:pt x="29" y="215"/>
                    </a:lnTo>
                    <a:lnTo>
                      <a:pt x="16" y="215"/>
                    </a:lnTo>
                    <a:lnTo>
                      <a:pt x="0" y="18"/>
                    </a:lnTo>
                    <a:lnTo>
                      <a:pt x="40" y="0"/>
                    </a:lnTo>
                    <a:close/>
                  </a:path>
                </a:pathLst>
              </a:custGeom>
              <a:solidFill>
                <a:srgbClr val="0077AC"/>
              </a:solidFill>
              <a:ln w="25400" cap="sq" cmpd="sng">
                <a:noFill/>
                <a:prstDash val="solid"/>
                <a:round/>
                <a:headEnd type="none" w="sm" len="sm"/>
                <a:tailEnd type="none" w="med" len="me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13" name="Freeform 40"/>
              <p:cNvSpPr>
                <a:spLocks/>
              </p:cNvSpPr>
              <p:nvPr userDrawn="1"/>
            </p:nvSpPr>
            <p:spPr bwMode="auto">
              <a:xfrm>
                <a:off x="2601" y="3383"/>
                <a:ext cx="21" cy="194"/>
              </a:xfrm>
              <a:custGeom>
                <a:avLst/>
                <a:gdLst/>
                <a:ahLst/>
                <a:cxnLst>
                  <a:cxn ang="0">
                    <a:pos x="21" y="0"/>
                  </a:cxn>
                  <a:cxn ang="0">
                    <a:pos x="17" y="69"/>
                  </a:cxn>
                  <a:cxn ang="0">
                    <a:pos x="4" y="69"/>
                  </a:cxn>
                  <a:cxn ang="0">
                    <a:pos x="0" y="0"/>
                  </a:cxn>
                  <a:cxn ang="0">
                    <a:pos x="21" y="0"/>
                  </a:cxn>
                </a:cxnLst>
                <a:rect l="0" t="0" r="r" b="b"/>
                <a:pathLst>
                  <a:path w="21" h="69">
                    <a:moveTo>
                      <a:pt x="21" y="0"/>
                    </a:moveTo>
                    <a:lnTo>
                      <a:pt x="17" y="69"/>
                    </a:lnTo>
                    <a:lnTo>
                      <a:pt x="4" y="69"/>
                    </a:lnTo>
                    <a:lnTo>
                      <a:pt x="0" y="0"/>
                    </a:lnTo>
                    <a:lnTo>
                      <a:pt x="21" y="0"/>
                    </a:lnTo>
                    <a:close/>
                  </a:path>
                </a:pathLst>
              </a:custGeom>
              <a:solidFill>
                <a:srgbClr val="0077AC"/>
              </a:solidFill>
              <a:ln w="25400" cap="sq" cmpd="sng">
                <a:noFill/>
                <a:prstDash val="solid"/>
                <a:round/>
                <a:headEnd type="none" w="sm" len="sm"/>
                <a:tailEnd type="none" w="med" len="me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grpSp>
        <p:sp>
          <p:nvSpPr>
            <p:cNvPr id="7" name="Text Box 41"/>
            <p:cNvSpPr txBox="1">
              <a:spLocks noChangeArrowheads="1"/>
            </p:cNvSpPr>
            <p:nvPr userDrawn="1"/>
          </p:nvSpPr>
          <p:spPr bwMode="white">
            <a:xfrm>
              <a:off x="5115" y="3900"/>
              <a:ext cx="446" cy="194"/>
            </a:xfrm>
            <a:prstGeom prst="rect">
              <a:avLst/>
            </a:prstGeom>
            <a:noFill/>
            <a:ln w="25400" cap="sq">
              <a:noFill/>
              <a:miter lim="800000"/>
              <a:headEnd type="none" w="sm" len="sm"/>
              <a:tailEnd/>
            </a:ln>
            <a:effectLst/>
          </p:spPr>
          <p:txBody>
            <a:bodyPr wrap="none" lIns="0" tIns="0" rIns="0" bIns="0">
              <a:spAutoFit/>
            </a:bodyPr>
            <a:lstStyle/>
            <a:p>
              <a:pPr defTabSz="912601" eaLnBrk="0" fontAlgn="base" hangingPunct="0">
                <a:spcBef>
                  <a:spcPct val="0"/>
                </a:spcBef>
                <a:spcAft>
                  <a:spcPct val="0"/>
                </a:spcAft>
                <a:defRPr/>
              </a:pPr>
              <a:r>
                <a:rPr lang="en-US" sz="2000" b="1">
                  <a:solidFill>
                    <a:srgbClr val="FFFFFF"/>
                  </a:solidFill>
                  <a:latin typeface="Arial Black" pitchFamily="34" charset="0"/>
                </a:rPr>
                <a:t>DMPG</a:t>
              </a:r>
              <a:endParaRPr lang="en-US" sz="2400">
                <a:solidFill>
                  <a:srgbClr val="FFFFFF"/>
                </a:solidFill>
              </a:endParaRPr>
            </a:p>
          </p:txBody>
        </p:sp>
      </p:grpSp>
      <p:sp>
        <p:nvSpPr>
          <p:cNvPr id="3093" name="Rectangle 21"/>
          <p:cNvSpPr>
            <a:spLocks noGrp="1" noChangeArrowheads="1"/>
          </p:cNvSpPr>
          <p:nvPr>
            <p:ph type="ctrTitle" sz="quarter"/>
          </p:nvPr>
        </p:nvSpPr>
        <p:spPr>
          <a:xfrm>
            <a:off x="634077" y="4114800"/>
            <a:ext cx="10927644" cy="1143000"/>
          </a:xfrm>
          <a:ln w="12700" cap="sq">
            <a:headEnd type="none" w="sm" len="sm"/>
            <a:tailEnd type="none" w="sm" len="sm"/>
          </a:ln>
        </p:spPr>
        <p:txBody>
          <a:bodyPr lIns="91252" tIns="45628" rIns="91252" bIns="45628" anchorCtr="0"/>
          <a:lstStyle>
            <a:lvl1pPr>
              <a:defRPr b="0">
                <a:solidFill>
                  <a:srgbClr val="66FFCC"/>
                </a:solidFill>
              </a:defRPr>
            </a:lvl1pPr>
          </a:lstStyle>
          <a:p>
            <a:r>
              <a:rPr lang="en-US"/>
              <a:t>Click to edit Master title style</a:t>
            </a:r>
          </a:p>
        </p:txBody>
      </p:sp>
      <p:sp>
        <p:nvSpPr>
          <p:cNvPr id="3094" name="Rectangle 22"/>
          <p:cNvSpPr>
            <a:spLocks noGrp="1" noChangeArrowheads="1"/>
          </p:cNvSpPr>
          <p:nvPr>
            <p:ph type="subTitle" sz="quarter" idx="1"/>
          </p:nvPr>
        </p:nvSpPr>
        <p:spPr>
          <a:xfrm>
            <a:off x="1040493" y="5105400"/>
            <a:ext cx="10114844" cy="1752600"/>
          </a:xfrm>
          <a:ln w="12700" cap="sq">
            <a:headEnd type="none" w="sm" len="sm"/>
            <a:tailEnd type="none" w="sm" len="sm"/>
          </a:ln>
        </p:spPr>
        <p:txBody>
          <a:bodyPr lIns="91252" tIns="45628" rIns="91252" bIns="45628"/>
          <a:lstStyle>
            <a:lvl1pPr marL="0" indent="0" algn="ctr">
              <a:buFont typeface="Monotype Sorts" pitchFamily="2" charset="2"/>
              <a:buNone/>
              <a:defRPr b="0"/>
            </a:lvl1pPr>
          </a:lstStyle>
          <a:p>
            <a:r>
              <a:rPr lang="en-US"/>
              <a:t>Click to edit Master subtitle style</a:t>
            </a:r>
          </a:p>
        </p:txBody>
      </p:sp>
    </p:spTree>
    <p:extLst>
      <p:ext uri="{BB962C8B-B14F-4D97-AF65-F5344CB8AC3E}">
        <p14:creationId xmlns:p14="http://schemas.microsoft.com/office/powerpoint/2010/main" val="3647529644"/>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34978"/>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4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22"/>
            <a:ext cx="10363200" cy="1500187"/>
          </a:xfrm>
        </p:spPr>
        <p:txBody>
          <a:bodyPr anchor="b"/>
          <a:lstStyle>
            <a:lvl1pPr marL="0" indent="0">
              <a:buNone/>
              <a:defRPr sz="2000"/>
            </a:lvl1pPr>
            <a:lvl2pPr marL="456299" indent="0">
              <a:buNone/>
              <a:defRPr sz="1800"/>
            </a:lvl2pPr>
            <a:lvl3pPr marL="912601" indent="0">
              <a:buNone/>
              <a:defRPr sz="1600"/>
            </a:lvl3pPr>
            <a:lvl4pPr marL="1368902" indent="0">
              <a:buNone/>
              <a:defRPr sz="1400"/>
            </a:lvl4pPr>
            <a:lvl5pPr marL="1825201" indent="0">
              <a:buNone/>
              <a:defRPr sz="1400"/>
            </a:lvl5pPr>
            <a:lvl6pPr marL="2281503" indent="0">
              <a:buNone/>
              <a:defRPr sz="1400"/>
            </a:lvl6pPr>
            <a:lvl7pPr marL="2737802" indent="0">
              <a:buNone/>
              <a:defRPr sz="1400"/>
            </a:lvl7pPr>
            <a:lvl8pPr marL="3194095" indent="0">
              <a:buNone/>
              <a:defRPr sz="1400"/>
            </a:lvl8pPr>
            <a:lvl9pPr marL="3650401" indent="0">
              <a:buNone/>
              <a:defRPr sz="1400"/>
            </a:lvl9pPr>
          </a:lstStyle>
          <a:p>
            <a:pPr lvl="0"/>
            <a:r>
              <a:rPr lang="en-US"/>
              <a:t>Click to edit Master text styles</a:t>
            </a:r>
          </a:p>
        </p:txBody>
      </p:sp>
    </p:spTree>
    <p:extLst>
      <p:ext uri="{BB962C8B-B14F-4D97-AF65-F5344CB8AC3E}">
        <p14:creationId xmlns:p14="http://schemas.microsoft.com/office/powerpoint/2010/main" val="7153876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4249271" y="268289"/>
            <a:ext cx="755904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
        <p:nvSpPr>
          <p:cNvPr id="2" name="Title 1"/>
          <p:cNvSpPr>
            <a:spLocks noGrp="1"/>
          </p:cNvSpPr>
          <p:nvPr>
            <p:ph type="ctrTitle"/>
          </p:nvPr>
        </p:nvSpPr>
        <p:spPr>
          <a:xfrm>
            <a:off x="4267201" y="4171950"/>
            <a:ext cx="7277225"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4267201" y="5257801"/>
            <a:ext cx="7277224" cy="618565"/>
          </a:xfrm>
        </p:spPr>
        <p:txBody>
          <a:bodyPr>
            <a:normAutofit/>
          </a:bodyPr>
          <a:lstStyle>
            <a:lvl1pPr marL="0" indent="0" algn="l">
              <a:spcBef>
                <a:spcPct val="0"/>
              </a:spcBef>
              <a:buNone/>
              <a:defRPr sz="1600">
                <a:solidFill>
                  <a:schemeClr val="tx2"/>
                </a:solidFill>
              </a:defRPr>
            </a:lvl1pPr>
            <a:lvl2pPr marL="457153" indent="0" algn="ctr">
              <a:spcBef>
                <a:spcPct val="0"/>
              </a:spcBef>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368802" y="389967"/>
            <a:ext cx="7333129" cy="365125"/>
          </a:xfrm>
          <a:prstGeom prst="rect">
            <a:avLst/>
          </a:prstGeom>
        </p:spPr>
        <p:txBody>
          <a:bodyPr lIns="91430" tIns="45715" rIns="91430" bIns="45715"/>
          <a:lstStyle>
            <a:lvl1pPr>
              <a:defRPr sz="2200" b="0" baseline="0">
                <a:solidFill>
                  <a:schemeClr val="bg1"/>
                </a:solidFill>
              </a:defRPr>
            </a:lvl1pPr>
          </a:lstStyle>
          <a:p>
            <a:endParaRPr lang="en-US"/>
          </a:p>
        </p:txBody>
      </p:sp>
      <p:sp>
        <p:nvSpPr>
          <p:cNvPr id="5" name="Footer Placeholder 4"/>
          <p:cNvSpPr>
            <a:spLocks noGrp="1"/>
          </p:cNvSpPr>
          <p:nvPr>
            <p:ph type="ftr" sz="quarter" idx="11"/>
          </p:nvPr>
        </p:nvSpPr>
        <p:spPr>
          <a:xfrm>
            <a:off x="4285130" y="6356352"/>
            <a:ext cx="6312149" cy="365125"/>
          </a:xfrm>
          <a:prstGeom prst="rect">
            <a:avLst/>
          </a:prstGeom>
        </p:spPr>
        <p:txBody>
          <a:bodyPr lIns="91430" tIns="45715" rIns="91430" bIns="45715"/>
          <a:lstStyle/>
          <a:p>
            <a:endParaRPr lang="en-US" dirty="0"/>
          </a:p>
        </p:txBody>
      </p:sp>
      <p:sp>
        <p:nvSpPr>
          <p:cNvPr id="6" name="Slide Number Placeholder 5"/>
          <p:cNvSpPr>
            <a:spLocks noGrp="1"/>
          </p:cNvSpPr>
          <p:nvPr>
            <p:ph type="sldNum" sz="quarter" idx="12"/>
          </p:nvPr>
        </p:nvSpPr>
        <p:spPr>
          <a:xfrm>
            <a:off x="11020612" y="6356352"/>
            <a:ext cx="914400" cy="365125"/>
          </a:xfrm>
          <a:prstGeom prst="rect">
            <a:avLst/>
          </a:prstGeom>
        </p:spPr>
        <p:txBody>
          <a:bodyPr vert="horz" lIns="91430" tIns="45715" rIns="91430" bIns="45715" rtlCol="0" anchor="ctr"/>
          <a:lstStyle>
            <a:lvl1pPr marL="0" algn="r" defTabSz="914305" rtl="0" eaLnBrk="1" latinLnBrk="0" hangingPunct="1">
              <a:defRPr sz="1100" b="1" kern="1200">
                <a:solidFill>
                  <a:schemeClr val="tx2">
                    <a:lumMod val="60000"/>
                    <a:lumOff val="40000"/>
                  </a:schemeClr>
                </a:solidFill>
                <a:latin typeface="+mn-lt"/>
                <a:ea typeface="+mn-ea"/>
                <a:cs typeface="+mn-cs"/>
              </a:defRPr>
            </a:lvl1pPr>
          </a:lstStyle>
          <a:p>
            <a:fld id="{C165A151-976E-4F4F-9E80-50CFF7FE47FE}" type="slidenum">
              <a:rPr lang="en-US" smtClean="0"/>
              <a:t>‹#›</a:t>
            </a:fld>
            <a:endParaRPr lang="en-US" dirty="0"/>
          </a:p>
        </p:txBody>
      </p:sp>
      <p:sp>
        <p:nvSpPr>
          <p:cNvPr id="9" name="Picture Placeholder 8"/>
          <p:cNvSpPr>
            <a:spLocks noGrp="1"/>
          </p:cNvSpPr>
          <p:nvPr>
            <p:ph type="pic" sz="quarter" idx="13"/>
          </p:nvPr>
        </p:nvSpPr>
        <p:spPr>
          <a:xfrm>
            <a:off x="4267202" y="2877672"/>
            <a:ext cx="7529156" cy="1280160"/>
          </a:xfrm>
        </p:spPr>
        <p:txBody>
          <a:bodyPr/>
          <a:lstStyle>
            <a:lvl1pPr>
              <a:buNone/>
              <a:defRPr/>
            </a:lvl1pPr>
          </a:lstStyle>
          <a:p>
            <a:r>
              <a:rPr lang="en-US"/>
              <a:t>Drag picture to placeholder or click icon to add</a:t>
            </a:r>
            <a:endParaRPr/>
          </a:p>
        </p:txBody>
      </p:sp>
      <p:sp>
        <p:nvSpPr>
          <p:cNvPr id="10" name="Rectangle 9"/>
          <p:cNvSpPr/>
          <p:nvPr/>
        </p:nvSpPr>
        <p:spPr>
          <a:xfrm>
            <a:off x="358587" y="268289"/>
            <a:ext cx="24384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sz="1800"/>
          </a:p>
        </p:txBody>
      </p:sp>
    </p:spTree>
    <p:extLst>
      <p:ext uri="{BB962C8B-B14F-4D97-AF65-F5344CB8AC3E}">
        <p14:creationId xmlns:p14="http://schemas.microsoft.com/office/powerpoint/2010/main" val="39571902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8400" y="1524005"/>
            <a:ext cx="483917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193" y="1524005"/>
            <a:ext cx="483917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473335"/>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683"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6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41" y="1535114"/>
            <a:ext cx="5388563"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41"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865684"/>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743196"/>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705342"/>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31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83" y="273078"/>
            <a:ext cx="6814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319" cy="4691063"/>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a:t>Click to edit Master text styles</a:t>
            </a:r>
          </a:p>
        </p:txBody>
      </p:sp>
    </p:spTree>
    <p:extLst>
      <p:ext uri="{BB962C8B-B14F-4D97-AF65-F5344CB8AC3E}">
        <p14:creationId xmlns:p14="http://schemas.microsoft.com/office/powerpoint/2010/main" val="2772526436"/>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3"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3" y="612775"/>
            <a:ext cx="7315200" cy="4114800"/>
          </a:xfrm>
        </p:spPr>
        <p:txBody>
          <a:bodyPr/>
          <a:lstStyle>
            <a:lvl1pPr marL="0" indent="0">
              <a:buNone/>
              <a:defRPr sz="3200"/>
            </a:lvl1pPr>
            <a:lvl2pPr marL="456299" indent="0">
              <a:buNone/>
              <a:defRPr sz="2800"/>
            </a:lvl2pPr>
            <a:lvl3pPr marL="912601" indent="0">
              <a:buNone/>
              <a:defRPr sz="2400"/>
            </a:lvl3pPr>
            <a:lvl4pPr marL="1368902" indent="0">
              <a:buNone/>
              <a:defRPr sz="2000"/>
            </a:lvl4pPr>
            <a:lvl5pPr marL="1825201" indent="0">
              <a:buNone/>
              <a:defRPr sz="2000"/>
            </a:lvl5pPr>
            <a:lvl6pPr marL="2281503" indent="0">
              <a:buNone/>
              <a:defRPr sz="2000"/>
            </a:lvl6pPr>
            <a:lvl7pPr marL="2737802" indent="0">
              <a:buNone/>
              <a:defRPr sz="2000"/>
            </a:lvl7pPr>
            <a:lvl8pPr marL="3194095" indent="0">
              <a:buNone/>
              <a:defRPr sz="2000"/>
            </a:lvl8pPr>
            <a:lvl9pPr marL="3650401" indent="0">
              <a:buNone/>
              <a:defRPr sz="2000"/>
            </a:lvl9pPr>
          </a:lstStyle>
          <a:p>
            <a:pPr lvl="0"/>
            <a:endParaRPr lang="en-US" noProof="0"/>
          </a:p>
        </p:txBody>
      </p:sp>
      <p:sp>
        <p:nvSpPr>
          <p:cNvPr id="4" name="Text Placeholder 3"/>
          <p:cNvSpPr>
            <a:spLocks noGrp="1"/>
          </p:cNvSpPr>
          <p:nvPr>
            <p:ph type="body" sz="half" idx="2"/>
          </p:nvPr>
        </p:nvSpPr>
        <p:spPr>
          <a:xfrm>
            <a:off x="2389483" y="5367338"/>
            <a:ext cx="7315200" cy="804862"/>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a:t>Click to edit Master text styles</a:t>
            </a:r>
          </a:p>
        </p:txBody>
      </p:sp>
    </p:spTree>
    <p:extLst>
      <p:ext uri="{BB962C8B-B14F-4D97-AF65-F5344CB8AC3E}">
        <p14:creationId xmlns:p14="http://schemas.microsoft.com/office/powerpoint/2010/main" val="4281412619"/>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803036"/>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216" y="109538"/>
            <a:ext cx="2709333" cy="6215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9221" y="109538"/>
            <a:ext cx="7947377" cy="6215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4900931"/>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9216" y="109538"/>
            <a:ext cx="10837333" cy="914400"/>
          </a:xfrm>
        </p:spPr>
        <p:txBody>
          <a:bodyPr/>
          <a:lstStyle/>
          <a:p>
            <a:r>
              <a:rPr lang="en-US"/>
              <a:t>Click to edit Master title style</a:t>
            </a:r>
          </a:p>
        </p:txBody>
      </p:sp>
      <p:sp>
        <p:nvSpPr>
          <p:cNvPr id="3" name="Chart Placeholder 2"/>
          <p:cNvSpPr>
            <a:spLocks noGrp="1"/>
          </p:cNvSpPr>
          <p:nvPr>
            <p:ph type="chart" idx="1"/>
          </p:nvPr>
        </p:nvSpPr>
        <p:spPr>
          <a:xfrm>
            <a:off x="1168401" y="1524005"/>
            <a:ext cx="9858963" cy="4800600"/>
          </a:xfrm>
        </p:spPr>
        <p:txBody>
          <a:bodyPr/>
          <a:lstStyle/>
          <a:p>
            <a:pPr lvl="0"/>
            <a:endParaRPr lang="en-US" noProof="0"/>
          </a:p>
        </p:txBody>
      </p:sp>
    </p:spTree>
    <p:extLst>
      <p:ext uri="{BB962C8B-B14F-4D97-AF65-F5344CB8AC3E}">
        <p14:creationId xmlns:p14="http://schemas.microsoft.com/office/powerpoint/2010/main" val="3576849145"/>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9216" y="109538"/>
            <a:ext cx="10837333" cy="914400"/>
          </a:xfrm>
        </p:spPr>
        <p:txBody>
          <a:bodyPr/>
          <a:lstStyle/>
          <a:p>
            <a:r>
              <a:rPr lang="en-US"/>
              <a:t>Click to edit Master title style</a:t>
            </a:r>
          </a:p>
        </p:txBody>
      </p:sp>
      <p:sp>
        <p:nvSpPr>
          <p:cNvPr id="3" name="Content Placeholder 2"/>
          <p:cNvSpPr>
            <a:spLocks noGrp="1"/>
          </p:cNvSpPr>
          <p:nvPr>
            <p:ph sz="quarter" idx="1"/>
          </p:nvPr>
        </p:nvSpPr>
        <p:spPr>
          <a:xfrm>
            <a:off x="1168400" y="1524000"/>
            <a:ext cx="4839171"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8193" y="1524000"/>
            <a:ext cx="4839171"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68400" y="4000500"/>
            <a:ext cx="4839171"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88193" y="4000500"/>
            <a:ext cx="4839171"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1246583"/>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4.jpe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3.jpg"/><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8.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23456"/>
            <a:ext cx="10515600" cy="1325563"/>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838200" y="1755156"/>
            <a:ext cx="10515600" cy="4581321"/>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200417" y="6503118"/>
            <a:ext cx="5791201" cy="318100"/>
          </a:xfrm>
          <a:prstGeom prst="rect">
            <a:avLst/>
          </a:prstGeom>
          <a:noFill/>
        </p:spPr>
        <p:txBody>
          <a:bodyPr wrap="square" lIns="91440" tIns="45720" rIns="91440" bIns="45720" rtlCol="0">
            <a:spAutoFit/>
          </a:bodyPr>
          <a:lstStyle/>
          <a:p>
            <a:pPr algn="ctr" defTabSz="914377"/>
            <a:r>
              <a:rPr lang="en-US" sz="1467" b="1" dirty="0">
                <a:solidFill>
                  <a:prstClr val="white"/>
                </a:solidFill>
              </a:rPr>
              <a:t>2016 Best of CMHC Regional Conference Series</a:t>
            </a:r>
          </a:p>
        </p:txBody>
      </p:sp>
      <p:cxnSp>
        <p:nvCxnSpPr>
          <p:cNvPr id="9" name="Straight Connector 8"/>
          <p:cNvCxnSpPr/>
          <p:nvPr userDrawn="1"/>
        </p:nvCxnSpPr>
        <p:spPr>
          <a:xfrm>
            <a:off x="0" y="1604753"/>
            <a:ext cx="12192000" cy="0"/>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17622344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defTabSz="914377" rtl="0" eaLnBrk="1" latinLnBrk="0" hangingPunct="1">
        <a:lnSpc>
          <a:spcPct val="90000"/>
        </a:lnSpc>
        <a:spcBef>
          <a:spcPct val="0"/>
        </a:spcBef>
        <a:buNone/>
        <a:defRPr sz="4000" b="1" kern="1200">
          <a:solidFill>
            <a:schemeClr val="accent5">
              <a:lumMod val="75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rgbClr val="002060"/>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rgbClr val="00206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8691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30" tIns="45715" rIns="91430" bIns="45715" rtlCol="0" anchor="ctr"/>
          <a:lstStyle/>
          <a:p>
            <a:pPr algn="ctr"/>
            <a:endParaRPr lang="en-US" sz="1800"/>
          </a:p>
        </p:txBody>
      </p:sp>
      <p:sp>
        <p:nvSpPr>
          <p:cNvPr id="2" name="Title Placeholder 1"/>
          <p:cNvSpPr>
            <a:spLocks noGrp="1"/>
          </p:cNvSpPr>
          <p:nvPr>
            <p:ph type="title"/>
          </p:nvPr>
        </p:nvSpPr>
        <p:spPr>
          <a:xfrm>
            <a:off x="475773" y="155401"/>
            <a:ext cx="12192000" cy="655696"/>
          </a:xfrm>
          <a:prstGeom prst="rect">
            <a:avLst/>
          </a:prstGeom>
          <a:noFill/>
        </p:spPr>
        <p:txBody>
          <a:bodyPr vert="horz" lIns="91430" tIns="45715" rIns="91430" bIns="45715" rtlCol="0" anchor="b" anchorCtr="0">
            <a:noAutofit/>
          </a:bodyPr>
          <a:lstStyle/>
          <a:p>
            <a:pPr lvl="0"/>
            <a:r>
              <a:rPr lang="en-US" dirty="0"/>
              <a:t> Click to edit Master text styles</a:t>
            </a:r>
          </a:p>
        </p:txBody>
      </p:sp>
      <p:sp>
        <p:nvSpPr>
          <p:cNvPr id="3" name="Text Placeholder 2"/>
          <p:cNvSpPr>
            <a:spLocks noGrp="1"/>
          </p:cNvSpPr>
          <p:nvPr>
            <p:ph type="body" idx="1"/>
          </p:nvPr>
        </p:nvSpPr>
        <p:spPr>
          <a:xfrm>
            <a:off x="609599" y="987780"/>
            <a:ext cx="11006269" cy="5138385"/>
          </a:xfrm>
          <a:prstGeom prst="rect">
            <a:avLst/>
          </a:prstGeom>
        </p:spPr>
        <p:txBody>
          <a:bodyPr vert="horz" lIns="91430" tIns="45715" rIns="91430" bIns="457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TextBox 10"/>
          <p:cNvSpPr txBox="1"/>
          <p:nvPr userDrawn="1"/>
        </p:nvSpPr>
        <p:spPr>
          <a:xfrm>
            <a:off x="11615870" y="6507741"/>
            <a:ext cx="372198" cy="276989"/>
          </a:xfrm>
          <a:prstGeom prst="rect">
            <a:avLst/>
          </a:prstGeom>
          <a:noFill/>
        </p:spPr>
        <p:txBody>
          <a:bodyPr wrap="none" lIns="91430" tIns="45715" rIns="91430" bIns="45715" rtlCol="0">
            <a:spAutoFit/>
          </a:bodyPr>
          <a:lstStyle/>
          <a:p>
            <a:fld id="{9FC8EACC-F947-D849-BE89-871BA837BDBC}" type="slidenum">
              <a:rPr lang="en-US" sz="1200" smtClean="0">
                <a:solidFill>
                  <a:srgbClr val="FFFFFF"/>
                </a:solidFill>
              </a:rPr>
              <a:t>‹#›</a:t>
            </a:fld>
            <a:endParaRPr lang="en-US" sz="1200" dirty="0">
              <a:solidFill>
                <a:srgbClr val="FFFFFF"/>
              </a:solidFill>
            </a:endParaRPr>
          </a:p>
        </p:txBody>
      </p:sp>
      <p:pic>
        <p:nvPicPr>
          <p:cNvPr id="7" name="Picture 6" descr="ada_academy_rgb_hi-res.jpg"/>
          <p:cNvPicPr>
            <a:picLocks noChangeAspect="1"/>
          </p:cNvPicPr>
          <p:nvPr userDrawn="1"/>
        </p:nvPicPr>
        <p:blipFill>
          <a:blip r:embed="rId24" cstate="print"/>
          <a:stretch>
            <a:fillRect/>
          </a:stretch>
        </p:blipFill>
        <p:spPr>
          <a:xfrm>
            <a:off x="10915069" y="41985"/>
            <a:ext cx="1211512" cy="756014"/>
          </a:xfrm>
          <a:prstGeom prst="rect">
            <a:avLst/>
          </a:prstGeom>
          <a:ln w="9525" cap="sq" cmpd="sng">
            <a:solidFill>
              <a:srgbClr val="000000"/>
            </a:solidFill>
            <a:prstDash val="solid"/>
            <a:miter lim="800000"/>
          </a:ln>
          <a:effectLst>
            <a:outerShdw blurRad="123825" dist="38100" dir="2700000" sx="48000" sy="48000" algn="tl" rotWithShape="0">
              <a:schemeClr val="bg1">
                <a:lumMod val="65000"/>
                <a:lumOff val="35000"/>
                <a:alpha val="83000"/>
              </a:schemeClr>
            </a:outerShdw>
          </a:effectLst>
        </p:spPr>
      </p:pic>
      <p:sp>
        <p:nvSpPr>
          <p:cNvPr id="9" name="Rectangle 8"/>
          <p:cNvSpPr/>
          <p:nvPr userDrawn="1"/>
        </p:nvSpPr>
        <p:spPr>
          <a:xfrm>
            <a:off x="0" y="1"/>
            <a:ext cx="203200" cy="86868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sz="1800"/>
          </a:p>
        </p:txBody>
      </p:sp>
      <p:sp>
        <p:nvSpPr>
          <p:cNvPr id="10" name="Rectangle 9"/>
          <p:cNvSpPr/>
          <p:nvPr userDrawn="1"/>
        </p:nvSpPr>
        <p:spPr>
          <a:xfrm>
            <a:off x="304801" y="1"/>
            <a:ext cx="101600" cy="86868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sz="1800"/>
          </a:p>
        </p:txBody>
      </p:sp>
    </p:spTree>
    <p:extLst>
      <p:ext uri="{BB962C8B-B14F-4D97-AF65-F5344CB8AC3E}">
        <p14:creationId xmlns:p14="http://schemas.microsoft.com/office/powerpoint/2010/main" val="2932399774"/>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hf hdr="0" ftr="0" dt="0"/>
  <p:txStyles>
    <p:titleStyle>
      <a:lvl1pPr algn="l" defTabSz="914305" rtl="0" eaLnBrk="1" latinLnBrk="0" hangingPunct="1">
        <a:spcBef>
          <a:spcPct val="0"/>
        </a:spcBef>
        <a:buNone/>
        <a:defRPr sz="3400" kern="1200">
          <a:solidFill>
            <a:srgbClr val="FFFF00"/>
          </a:solidFill>
          <a:latin typeface="+mj-lt"/>
          <a:ea typeface="+mj-ea"/>
          <a:cs typeface="+mj-cs"/>
        </a:defRPr>
      </a:lvl1pPr>
    </p:titleStyle>
    <p:bodyStyle>
      <a:lvl1pPr marL="228577" indent="-228577" algn="l" defTabSz="914305" rtl="0" eaLnBrk="1" latinLnBrk="0" hangingPunct="1">
        <a:spcBef>
          <a:spcPts val="1800"/>
        </a:spcBef>
        <a:buClr>
          <a:srgbClr val="953436"/>
        </a:buClr>
        <a:buSzPct val="100000"/>
        <a:buFont typeface="Arial"/>
        <a:buChar char="•"/>
        <a:defRPr sz="2800" kern="1200">
          <a:solidFill>
            <a:schemeClr val="tx1"/>
          </a:solidFill>
          <a:latin typeface="+mn-lt"/>
          <a:ea typeface="+mn-ea"/>
          <a:cs typeface="+mn-cs"/>
        </a:defRPr>
      </a:lvl1pPr>
      <a:lvl2pPr marL="457153" indent="-228577" algn="l" defTabSz="914305" rtl="0" eaLnBrk="1" latinLnBrk="0" hangingPunct="1">
        <a:spcBef>
          <a:spcPts val="600"/>
        </a:spcBef>
        <a:buClr>
          <a:schemeClr val="accent2">
            <a:lumMod val="60000"/>
            <a:lumOff val="40000"/>
          </a:schemeClr>
        </a:buClr>
        <a:buSzPct val="100000"/>
        <a:buFont typeface="Arial"/>
        <a:buChar char="•"/>
        <a:defRPr sz="2800" kern="1200">
          <a:solidFill>
            <a:schemeClr val="tx1"/>
          </a:solidFill>
          <a:latin typeface="+mn-lt"/>
          <a:ea typeface="+mn-ea"/>
          <a:cs typeface="+mn-cs"/>
        </a:defRPr>
      </a:lvl2pPr>
      <a:lvl3pPr marL="685729" indent="-228577" algn="l" defTabSz="914305" rtl="0" eaLnBrk="1" latinLnBrk="0" hangingPunct="1">
        <a:spcBef>
          <a:spcPts val="600"/>
        </a:spcBef>
        <a:buClr>
          <a:schemeClr val="accent2">
            <a:lumMod val="60000"/>
            <a:lumOff val="40000"/>
          </a:schemeClr>
        </a:buClr>
        <a:buSzPct val="100000"/>
        <a:buFont typeface="Arial"/>
        <a:buChar char="•"/>
        <a:defRPr sz="2800" kern="1200">
          <a:solidFill>
            <a:schemeClr val="tx1"/>
          </a:solidFill>
          <a:latin typeface="+mn-lt"/>
          <a:ea typeface="+mn-ea"/>
          <a:cs typeface="+mn-cs"/>
        </a:defRPr>
      </a:lvl3pPr>
      <a:lvl4pPr marL="914305" indent="-228577" algn="l" defTabSz="914305" rtl="0" eaLnBrk="1" latinLnBrk="0" hangingPunct="1">
        <a:spcBef>
          <a:spcPts val="600"/>
        </a:spcBef>
        <a:buClr>
          <a:schemeClr val="accent2">
            <a:lumMod val="60000"/>
            <a:lumOff val="40000"/>
          </a:schemeClr>
        </a:buClr>
        <a:buSzPct val="100000"/>
        <a:buFont typeface="Arial"/>
        <a:buChar char="•"/>
        <a:defRPr sz="2800" kern="1200">
          <a:solidFill>
            <a:schemeClr val="tx1"/>
          </a:solidFill>
          <a:latin typeface="+mn-lt"/>
          <a:ea typeface="+mn-ea"/>
          <a:cs typeface="+mn-cs"/>
        </a:defRPr>
      </a:lvl4pPr>
      <a:lvl5pPr marL="1142882" indent="-228577" algn="l" defTabSz="914305" rtl="0" eaLnBrk="1" latinLnBrk="0" hangingPunct="1">
        <a:spcBef>
          <a:spcPts val="600"/>
        </a:spcBef>
        <a:buClr>
          <a:schemeClr val="accent2">
            <a:lumMod val="60000"/>
            <a:lumOff val="40000"/>
          </a:schemeClr>
        </a:buClr>
        <a:buSzPct val="100000"/>
        <a:buFont typeface="Arial"/>
        <a:buChar char="•"/>
        <a:defRPr sz="2800" kern="1200">
          <a:solidFill>
            <a:schemeClr val="tx1"/>
          </a:solidFill>
          <a:latin typeface="+mn-lt"/>
          <a:ea typeface="+mn-ea"/>
          <a:cs typeface="+mn-cs"/>
        </a:defRPr>
      </a:lvl5pPr>
      <a:lvl6pPr marL="1377807" indent="-228577" algn="l" defTabSz="914305"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209" indent="-228577" algn="l" defTabSz="914305"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199" indent="-228577" algn="l" defTabSz="914305"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187" indent="-228577" algn="l" defTabSz="914305"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589536"/>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ea typeface="ＭＳ Ｐゴシック" charset="0"/>
          <a:cs typeface="Arial" charset="0"/>
        </a:defRPr>
      </a:lvl2pPr>
      <a:lvl3pPr algn="l" rtl="0" fontAlgn="base">
        <a:spcBef>
          <a:spcPct val="0"/>
        </a:spcBef>
        <a:spcAft>
          <a:spcPct val="0"/>
        </a:spcAft>
        <a:buClr>
          <a:schemeClr val="tx1"/>
        </a:buClr>
        <a:defRPr sz="3200">
          <a:solidFill>
            <a:schemeClr val="tx1"/>
          </a:solidFill>
          <a:latin typeface="Arial" charset="0"/>
          <a:ea typeface="ＭＳ Ｐゴシック" charset="0"/>
          <a:cs typeface="Arial" charset="0"/>
        </a:defRPr>
      </a:lvl3pPr>
      <a:lvl4pPr algn="l" rtl="0" fontAlgn="base">
        <a:spcBef>
          <a:spcPct val="0"/>
        </a:spcBef>
        <a:spcAft>
          <a:spcPct val="0"/>
        </a:spcAft>
        <a:buClr>
          <a:schemeClr val="tx1"/>
        </a:buClr>
        <a:defRPr sz="3200">
          <a:solidFill>
            <a:schemeClr val="tx1"/>
          </a:solidFill>
          <a:latin typeface="Arial" charset="0"/>
          <a:ea typeface="ＭＳ Ｐゴシック" charset="0"/>
          <a:cs typeface="Arial" charset="0"/>
        </a:defRPr>
      </a:lvl4pPr>
      <a:lvl5pPr algn="l" rtl="0" fontAlgn="base">
        <a:spcBef>
          <a:spcPct val="0"/>
        </a:spcBef>
        <a:spcAft>
          <a:spcPct val="0"/>
        </a:spcAft>
        <a:buClr>
          <a:schemeClr val="tx1"/>
        </a:buClr>
        <a:defRPr sz="3200">
          <a:solidFill>
            <a:schemeClr val="tx1"/>
          </a:solidFill>
          <a:latin typeface="Arial" charset="0"/>
          <a:ea typeface="ＭＳ Ｐゴシック" charset="0"/>
          <a:cs typeface="Arial" charset="0"/>
        </a:defRPr>
      </a:lvl5pPr>
      <a:lvl6pPr marL="457153" algn="l" rtl="0" fontAlgn="base">
        <a:spcBef>
          <a:spcPct val="0"/>
        </a:spcBef>
        <a:spcAft>
          <a:spcPct val="0"/>
        </a:spcAft>
        <a:buClr>
          <a:schemeClr val="tx1"/>
        </a:buClr>
        <a:defRPr sz="3200">
          <a:solidFill>
            <a:schemeClr val="tx1"/>
          </a:solidFill>
          <a:latin typeface="Arial" charset="0"/>
          <a:ea typeface="ＭＳ Ｐゴシック" charset="0"/>
          <a:cs typeface="Arial" charset="0"/>
        </a:defRPr>
      </a:lvl6pPr>
      <a:lvl7pPr marL="914305" algn="l" rtl="0" fontAlgn="base">
        <a:spcBef>
          <a:spcPct val="0"/>
        </a:spcBef>
        <a:spcAft>
          <a:spcPct val="0"/>
        </a:spcAft>
        <a:buClr>
          <a:schemeClr val="tx1"/>
        </a:buClr>
        <a:defRPr sz="3200">
          <a:solidFill>
            <a:schemeClr val="tx1"/>
          </a:solidFill>
          <a:latin typeface="Arial" charset="0"/>
          <a:ea typeface="ＭＳ Ｐゴシック" charset="0"/>
          <a:cs typeface="Arial" charset="0"/>
        </a:defRPr>
      </a:lvl7pPr>
      <a:lvl8pPr marL="1371458" algn="l" rtl="0" fontAlgn="base">
        <a:spcBef>
          <a:spcPct val="0"/>
        </a:spcBef>
        <a:spcAft>
          <a:spcPct val="0"/>
        </a:spcAft>
        <a:buClr>
          <a:schemeClr val="tx1"/>
        </a:buClr>
        <a:defRPr sz="3200">
          <a:solidFill>
            <a:schemeClr val="tx1"/>
          </a:solidFill>
          <a:latin typeface="Arial" charset="0"/>
          <a:ea typeface="ＭＳ Ｐゴシック" charset="0"/>
          <a:cs typeface="Arial" charset="0"/>
        </a:defRPr>
      </a:lvl8pPr>
      <a:lvl9pPr marL="1828610" algn="l" rtl="0" fontAlgn="base">
        <a:spcBef>
          <a:spcPct val="0"/>
        </a:spcBef>
        <a:spcAft>
          <a:spcPct val="0"/>
        </a:spcAft>
        <a:buClr>
          <a:schemeClr val="tx1"/>
        </a:buClr>
        <a:defRPr sz="3200">
          <a:solidFill>
            <a:schemeClr val="tx1"/>
          </a:solidFill>
          <a:latin typeface="Arial" charset="0"/>
          <a:ea typeface="ＭＳ Ｐゴシック" charset="0"/>
          <a:cs typeface="Arial" charset="0"/>
        </a:defRPr>
      </a:lvl9pPr>
    </p:titleStyle>
    <p:bodyStyle>
      <a:lvl1pPr marL="342865" indent="-342865" algn="l" rtl="0" fontAlgn="base">
        <a:spcBef>
          <a:spcPct val="20000"/>
        </a:spcBef>
        <a:spcAft>
          <a:spcPct val="0"/>
        </a:spcAft>
        <a:buClr>
          <a:schemeClr val="tx1"/>
        </a:buClr>
        <a:buChar char="•"/>
        <a:defRPr sz="2400">
          <a:solidFill>
            <a:schemeClr val="tx1"/>
          </a:solidFill>
          <a:latin typeface="+mn-lt"/>
          <a:ea typeface="+mn-ea"/>
          <a:cs typeface="+mn-cs"/>
        </a:defRPr>
      </a:lvl1pPr>
      <a:lvl2pPr marL="457153" indent="0" algn="l" rtl="0" fontAlgn="base">
        <a:spcBef>
          <a:spcPct val="20000"/>
        </a:spcBef>
        <a:spcAft>
          <a:spcPct val="0"/>
        </a:spcAft>
        <a:buClr>
          <a:schemeClr val="tx1"/>
        </a:buClr>
        <a:buNone/>
        <a:defRPr sz="2400">
          <a:solidFill>
            <a:schemeClr val="tx1"/>
          </a:solidFill>
          <a:latin typeface="+mn-lt"/>
          <a:ea typeface="Arial" charset="0"/>
          <a:cs typeface="+mn-cs"/>
        </a:defRPr>
      </a:lvl2pPr>
      <a:lvl3pPr marL="1142882" indent="-228577" algn="l" rtl="0" fontAlgn="base">
        <a:spcBef>
          <a:spcPct val="20000"/>
        </a:spcBef>
        <a:spcAft>
          <a:spcPct val="0"/>
        </a:spcAft>
        <a:buClr>
          <a:schemeClr val="tx1"/>
        </a:buClr>
        <a:buChar char="•"/>
        <a:defRPr sz="2400">
          <a:solidFill>
            <a:schemeClr val="tx1"/>
          </a:solidFill>
          <a:latin typeface="+mn-lt"/>
          <a:ea typeface="Arial" charset="0"/>
          <a:cs typeface="+mn-cs"/>
        </a:defRPr>
      </a:lvl3pPr>
      <a:lvl4pPr marL="1600034" indent="-228577" algn="l" rtl="0" fontAlgn="base">
        <a:spcBef>
          <a:spcPct val="20000"/>
        </a:spcBef>
        <a:spcAft>
          <a:spcPct val="0"/>
        </a:spcAft>
        <a:buClr>
          <a:schemeClr val="tx1"/>
        </a:buClr>
        <a:buChar char="•"/>
        <a:defRPr sz="2400">
          <a:solidFill>
            <a:schemeClr val="tx1"/>
          </a:solidFill>
          <a:latin typeface="+mn-lt"/>
          <a:ea typeface="Arial" charset="0"/>
          <a:cs typeface="+mn-cs"/>
        </a:defRPr>
      </a:lvl4pPr>
      <a:lvl5pPr marL="2057187" indent="-228577" algn="l" rtl="0" fontAlgn="base">
        <a:spcBef>
          <a:spcPct val="20000"/>
        </a:spcBef>
        <a:spcAft>
          <a:spcPct val="0"/>
        </a:spcAft>
        <a:buClr>
          <a:schemeClr val="tx1"/>
        </a:buClr>
        <a:buChar char="•"/>
        <a:defRPr sz="2400">
          <a:solidFill>
            <a:schemeClr val="tx1"/>
          </a:solidFill>
          <a:latin typeface="+mn-lt"/>
          <a:ea typeface="Arial" charset="0"/>
          <a:cs typeface="+mn-cs"/>
        </a:defRPr>
      </a:lvl5pPr>
      <a:lvl6pPr marL="2514340" indent="-228577" algn="l" rtl="0" fontAlgn="base">
        <a:spcBef>
          <a:spcPct val="20000"/>
        </a:spcBef>
        <a:spcAft>
          <a:spcPct val="0"/>
        </a:spcAft>
        <a:buClr>
          <a:schemeClr val="tx1"/>
        </a:buClr>
        <a:buChar char="•"/>
        <a:defRPr sz="2400">
          <a:solidFill>
            <a:schemeClr val="tx1"/>
          </a:solidFill>
          <a:latin typeface="+mn-lt"/>
          <a:ea typeface="Arial" charset="0"/>
          <a:cs typeface="+mn-cs"/>
        </a:defRPr>
      </a:lvl6pPr>
      <a:lvl7pPr marL="2971492" indent="-228577" algn="l" rtl="0" fontAlgn="base">
        <a:spcBef>
          <a:spcPct val="20000"/>
        </a:spcBef>
        <a:spcAft>
          <a:spcPct val="0"/>
        </a:spcAft>
        <a:buClr>
          <a:schemeClr val="tx1"/>
        </a:buClr>
        <a:buChar char="•"/>
        <a:defRPr sz="2400">
          <a:solidFill>
            <a:schemeClr val="tx1"/>
          </a:solidFill>
          <a:latin typeface="+mn-lt"/>
          <a:ea typeface="Arial" charset="0"/>
          <a:cs typeface="+mn-cs"/>
        </a:defRPr>
      </a:lvl7pPr>
      <a:lvl8pPr marL="3428645" indent="-228577" algn="l" rtl="0" fontAlgn="base">
        <a:spcBef>
          <a:spcPct val="20000"/>
        </a:spcBef>
        <a:spcAft>
          <a:spcPct val="0"/>
        </a:spcAft>
        <a:buClr>
          <a:schemeClr val="tx1"/>
        </a:buClr>
        <a:buChar char="•"/>
        <a:defRPr sz="2400">
          <a:solidFill>
            <a:schemeClr val="tx1"/>
          </a:solidFill>
          <a:latin typeface="+mn-lt"/>
          <a:ea typeface="Arial" charset="0"/>
          <a:cs typeface="+mn-cs"/>
        </a:defRPr>
      </a:lvl8pPr>
      <a:lvl9pPr marL="3885797" indent="-228577" algn="l" rtl="0" fontAlgn="base">
        <a:spcBef>
          <a:spcPct val="20000"/>
        </a:spcBef>
        <a:spcAft>
          <a:spcPct val="0"/>
        </a:spcAft>
        <a:buClr>
          <a:schemeClr val="tx1"/>
        </a:buClr>
        <a:buChar char="•"/>
        <a:defRPr sz="2400">
          <a:solidFill>
            <a:schemeClr val="tx1"/>
          </a:solidFill>
          <a:latin typeface="+mn-lt"/>
          <a:ea typeface="Arial" charset="0"/>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ltGray">
          <a:xfrm>
            <a:off x="0" y="0"/>
            <a:ext cx="12192000" cy="1143000"/>
          </a:xfrm>
          <a:prstGeom prst="rect">
            <a:avLst/>
          </a:prstGeom>
          <a:solidFill>
            <a:srgbClr val="B59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Arial" panose="020B0604020202020204" pitchFamily="34" charset="0"/>
              </a:defRPr>
            </a:lvl1pPr>
            <a:lvl2pPr marL="742950" indent="-285750">
              <a:defRPr kumimoji="1" sz="1400" b="1">
                <a:solidFill>
                  <a:schemeClr val="tx1"/>
                </a:solidFill>
                <a:latin typeface="Arial" panose="020B0604020202020204" pitchFamily="34" charset="0"/>
              </a:defRPr>
            </a:lvl2pPr>
            <a:lvl3pPr marL="1143000" indent="-228600">
              <a:defRPr kumimoji="1" sz="1400" b="1">
                <a:solidFill>
                  <a:schemeClr val="tx1"/>
                </a:solidFill>
                <a:latin typeface="Arial" panose="020B0604020202020204" pitchFamily="34" charset="0"/>
              </a:defRPr>
            </a:lvl3pPr>
            <a:lvl4pPr marL="1600200" indent="-228600">
              <a:defRPr kumimoji="1" sz="1400" b="1">
                <a:solidFill>
                  <a:schemeClr val="tx1"/>
                </a:solidFill>
                <a:latin typeface="Arial" panose="020B0604020202020204" pitchFamily="34" charset="0"/>
              </a:defRPr>
            </a:lvl4pPr>
            <a:lvl5pPr marL="2057400" indent="-228600">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1400" b="1">
                <a:solidFill>
                  <a:schemeClr val="tx1"/>
                </a:solidFill>
                <a:latin typeface="Arial" panose="020B0604020202020204" pitchFamily="34" charset="0"/>
              </a:defRPr>
            </a:lvl9pPr>
          </a:lstStyle>
          <a:p>
            <a:endParaRPr lang="en-US" altLang="en-US" sz="1400"/>
          </a:p>
        </p:txBody>
      </p:sp>
      <p:sp>
        <p:nvSpPr>
          <p:cNvPr id="1027" name="Rectangle 5"/>
          <p:cNvSpPr>
            <a:spLocks noGrp="1" noChangeArrowheads="1"/>
          </p:cNvSpPr>
          <p:nvPr>
            <p:ph type="title"/>
          </p:nvPr>
        </p:nvSpPr>
        <p:spPr bwMode="auto">
          <a:xfrm>
            <a:off x="679216" y="109538"/>
            <a:ext cx="108373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1" compatLnSpc="1">
            <a:prstTxWarp prst="textNoShape">
              <a:avLst/>
            </a:prstTxWarp>
          </a:bodyPr>
          <a:lstStyle/>
          <a:p>
            <a:pPr lvl="0"/>
            <a:r>
              <a:rPr lang="en-US" altLang="en-US"/>
              <a:t>Click to edit Master title style</a:t>
            </a:r>
          </a:p>
        </p:txBody>
      </p:sp>
      <p:sp>
        <p:nvSpPr>
          <p:cNvPr id="1028" name="Rectangle 6"/>
          <p:cNvSpPr>
            <a:spLocks noGrp="1" noChangeArrowheads="1"/>
          </p:cNvSpPr>
          <p:nvPr>
            <p:ph type="body" idx="1"/>
          </p:nvPr>
        </p:nvSpPr>
        <p:spPr bwMode="auto">
          <a:xfrm>
            <a:off x="1168401" y="1524000"/>
            <a:ext cx="98589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2"/>
          <p:cNvGrpSpPr>
            <a:grpSpLocks/>
          </p:cNvGrpSpPr>
          <p:nvPr/>
        </p:nvGrpSpPr>
        <p:grpSpPr bwMode="auto">
          <a:xfrm>
            <a:off x="10609675" y="6116639"/>
            <a:ext cx="1147704" cy="833437"/>
            <a:chOff x="5072" y="3853"/>
            <a:chExt cx="610" cy="525"/>
          </a:xfrm>
        </p:grpSpPr>
        <p:grpSp>
          <p:nvGrpSpPr>
            <p:cNvPr id="1030" name="Group 23"/>
            <p:cNvGrpSpPr>
              <a:grpSpLocks/>
            </p:cNvGrpSpPr>
            <p:nvPr userDrawn="1"/>
          </p:nvGrpSpPr>
          <p:grpSpPr bwMode="auto">
            <a:xfrm>
              <a:off x="5072" y="3853"/>
              <a:ext cx="610" cy="525"/>
              <a:chOff x="2206" y="3091"/>
              <a:chExt cx="610" cy="525"/>
            </a:xfrm>
          </p:grpSpPr>
          <p:sp>
            <p:nvSpPr>
              <p:cNvPr id="1032" name="Freeform 24"/>
              <p:cNvSpPr>
                <a:spLocks/>
              </p:cNvSpPr>
              <p:nvPr userDrawn="1"/>
            </p:nvSpPr>
            <p:spPr bwMode="auto">
              <a:xfrm flipH="1">
                <a:off x="2273" y="3333"/>
                <a:ext cx="40" cy="233"/>
              </a:xfrm>
              <a:custGeom>
                <a:avLst/>
                <a:gdLst>
                  <a:gd name="T0" fmla="*/ 40 w 40"/>
                  <a:gd name="T1" fmla="*/ 0 h 215"/>
                  <a:gd name="T2" fmla="*/ 29 w 40"/>
                  <a:gd name="T3" fmla="*/ 215 h 215"/>
                  <a:gd name="T4" fmla="*/ 16 w 40"/>
                  <a:gd name="T5" fmla="*/ 215 h 215"/>
                  <a:gd name="T6" fmla="*/ 0 w 40"/>
                  <a:gd name="T7" fmla="*/ 18 h 215"/>
                  <a:gd name="T8" fmla="*/ 40 w 40"/>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15">
                    <a:moveTo>
                      <a:pt x="40" y="0"/>
                    </a:moveTo>
                    <a:lnTo>
                      <a:pt x="29" y="215"/>
                    </a:lnTo>
                    <a:lnTo>
                      <a:pt x="16" y="215"/>
                    </a:lnTo>
                    <a:lnTo>
                      <a:pt x="0" y="18"/>
                    </a:lnTo>
                    <a:lnTo>
                      <a:pt x="40" y="0"/>
                    </a:lnTo>
                    <a:close/>
                  </a:path>
                </a:pathLst>
              </a:custGeom>
              <a:solidFill>
                <a:srgbClr val="0077AC"/>
              </a:solidFill>
              <a:ln>
                <a:noFill/>
              </a:ln>
              <a:extLst>
                <a:ext uri="{91240B29-F687-4F45-9708-019B960494DF}">
                  <a14:hiddenLine xmlns:a14="http://schemas.microsoft.com/office/drawing/2010/main" w="25400" cap="sq" cmpd="sng">
                    <a:solidFill>
                      <a:srgbClr val="000000"/>
                    </a:solidFill>
                    <a:prstDash val="solid"/>
                    <a:round/>
                    <a:headEnd type="none" w="sm" len="sm"/>
                    <a:tailEnd type="none" w="med" len="med"/>
                  </a14:hiddenLine>
                </a:ext>
              </a:extLst>
            </p:spPr>
            <p:txBody>
              <a:bodyPr>
                <a:spAutoFit/>
              </a:bodyPr>
              <a:lstStyle/>
              <a:p>
                <a:endParaRPr lang="en-US" sz="1800"/>
              </a:p>
            </p:txBody>
          </p:sp>
          <p:sp>
            <p:nvSpPr>
              <p:cNvPr id="1033" name="Freeform 25"/>
              <p:cNvSpPr>
                <a:spLocks/>
              </p:cNvSpPr>
              <p:nvPr userDrawn="1"/>
            </p:nvSpPr>
            <p:spPr bwMode="auto">
              <a:xfrm>
                <a:off x="2399" y="3383"/>
                <a:ext cx="21" cy="233"/>
              </a:xfrm>
              <a:custGeom>
                <a:avLst/>
                <a:gdLst>
                  <a:gd name="T0" fmla="*/ 21 w 21"/>
                  <a:gd name="T1" fmla="*/ 0 h 69"/>
                  <a:gd name="T2" fmla="*/ 17 w 21"/>
                  <a:gd name="T3" fmla="*/ 69 h 69"/>
                  <a:gd name="T4" fmla="*/ 4 w 21"/>
                  <a:gd name="T5" fmla="*/ 69 h 69"/>
                  <a:gd name="T6" fmla="*/ 0 w 21"/>
                  <a:gd name="T7" fmla="*/ 0 h 69"/>
                  <a:gd name="T8" fmla="*/ 21 w 21"/>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69">
                    <a:moveTo>
                      <a:pt x="21" y="0"/>
                    </a:moveTo>
                    <a:lnTo>
                      <a:pt x="17" y="69"/>
                    </a:lnTo>
                    <a:lnTo>
                      <a:pt x="4" y="69"/>
                    </a:lnTo>
                    <a:lnTo>
                      <a:pt x="0" y="0"/>
                    </a:lnTo>
                    <a:lnTo>
                      <a:pt x="21" y="0"/>
                    </a:lnTo>
                    <a:close/>
                  </a:path>
                </a:pathLst>
              </a:custGeom>
              <a:solidFill>
                <a:srgbClr val="0077AC"/>
              </a:solidFill>
              <a:ln>
                <a:noFill/>
              </a:ln>
              <a:extLst>
                <a:ext uri="{91240B29-F687-4F45-9708-019B960494DF}">
                  <a14:hiddenLine xmlns:a14="http://schemas.microsoft.com/office/drawing/2010/main" w="25400" cap="sq" cmpd="sng">
                    <a:solidFill>
                      <a:srgbClr val="000000"/>
                    </a:solidFill>
                    <a:prstDash val="solid"/>
                    <a:round/>
                    <a:headEnd type="none" w="sm" len="sm"/>
                    <a:tailEnd type="none" w="med" len="med"/>
                  </a14:hiddenLine>
                </a:ext>
              </a:extLst>
            </p:spPr>
            <p:txBody>
              <a:bodyPr>
                <a:spAutoFit/>
              </a:bodyPr>
              <a:lstStyle/>
              <a:p>
                <a:endParaRPr lang="en-US" sz="1800"/>
              </a:p>
            </p:txBody>
          </p:sp>
          <p:sp>
            <p:nvSpPr>
              <p:cNvPr id="1034" name="Oval 26"/>
              <p:cNvSpPr>
                <a:spLocks noChangeArrowheads="1"/>
              </p:cNvSpPr>
              <p:nvPr userDrawn="1"/>
            </p:nvSpPr>
            <p:spPr bwMode="auto">
              <a:xfrm>
                <a:off x="2207" y="3109"/>
                <a:ext cx="609" cy="285"/>
              </a:xfrm>
              <a:prstGeom prst="ellipse">
                <a:avLst/>
              </a:prstGeom>
              <a:solidFill>
                <a:srgbClr val="0077AC"/>
              </a:solidFill>
              <a:ln>
                <a:noFill/>
              </a:ln>
              <a:extLst>
                <a:ext uri="{91240B29-F687-4F45-9708-019B960494DF}">
                  <a14:hiddenLine xmlns:a14="http://schemas.microsoft.com/office/drawing/2010/main" w="25400" cap="sq">
                    <a:solidFill>
                      <a:srgbClr val="000000"/>
                    </a:solidFill>
                    <a:round/>
                    <a:headEnd type="none" w="sm" len="sm"/>
                    <a:tailEnd/>
                  </a14:hiddenLine>
                </a:ext>
              </a:extLst>
            </p:spPr>
            <p:txBody>
              <a:bodyPr>
                <a:spAutoFit/>
              </a:bodyPr>
              <a:lstStyle>
                <a:lvl1pPr>
                  <a:defRPr kumimoji="1" sz="1400" b="1">
                    <a:solidFill>
                      <a:schemeClr val="tx1"/>
                    </a:solidFill>
                    <a:latin typeface="Arial" panose="020B0604020202020204" pitchFamily="34" charset="0"/>
                  </a:defRPr>
                </a:lvl1pPr>
                <a:lvl2pPr marL="742950" indent="-285750">
                  <a:defRPr kumimoji="1" sz="1400" b="1">
                    <a:solidFill>
                      <a:schemeClr val="tx1"/>
                    </a:solidFill>
                    <a:latin typeface="Arial" panose="020B0604020202020204" pitchFamily="34" charset="0"/>
                  </a:defRPr>
                </a:lvl2pPr>
                <a:lvl3pPr marL="1143000" indent="-228600">
                  <a:defRPr kumimoji="1" sz="1400" b="1">
                    <a:solidFill>
                      <a:schemeClr val="tx1"/>
                    </a:solidFill>
                    <a:latin typeface="Arial" panose="020B0604020202020204" pitchFamily="34" charset="0"/>
                  </a:defRPr>
                </a:lvl3pPr>
                <a:lvl4pPr marL="1600200" indent="-228600">
                  <a:defRPr kumimoji="1" sz="1400" b="1">
                    <a:solidFill>
                      <a:schemeClr val="tx1"/>
                    </a:solidFill>
                    <a:latin typeface="Arial" panose="020B0604020202020204" pitchFamily="34" charset="0"/>
                  </a:defRPr>
                </a:lvl4pPr>
                <a:lvl5pPr marL="2057400" indent="-228600">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1400" b="1">
                    <a:solidFill>
                      <a:schemeClr val="tx1"/>
                    </a:solidFill>
                    <a:latin typeface="Arial" panose="020B0604020202020204" pitchFamily="34" charset="0"/>
                  </a:defRPr>
                </a:lvl9pPr>
              </a:lstStyle>
              <a:p>
                <a:endParaRPr lang="en-US" altLang="en-US" sz="1400"/>
              </a:p>
            </p:txBody>
          </p:sp>
          <p:sp>
            <p:nvSpPr>
              <p:cNvPr id="1035" name="Oval 27"/>
              <p:cNvSpPr>
                <a:spLocks noChangeArrowheads="1"/>
              </p:cNvSpPr>
              <p:nvPr userDrawn="1"/>
            </p:nvSpPr>
            <p:spPr bwMode="auto">
              <a:xfrm>
                <a:off x="2206" y="3091"/>
                <a:ext cx="609" cy="279"/>
              </a:xfrm>
              <a:prstGeom prst="ellipse">
                <a:avLst/>
              </a:prstGeom>
              <a:solidFill>
                <a:srgbClr val="7BADD6"/>
              </a:solidFill>
              <a:ln>
                <a:noFill/>
              </a:ln>
              <a:extLst>
                <a:ext uri="{91240B29-F687-4F45-9708-019B960494DF}">
                  <a14:hiddenLine xmlns:a14="http://schemas.microsoft.com/office/drawing/2010/main" w="25400" cap="sq">
                    <a:solidFill>
                      <a:srgbClr val="000000"/>
                    </a:solidFill>
                    <a:round/>
                    <a:headEnd type="none" w="sm" len="sm"/>
                    <a:tailEnd/>
                  </a14:hiddenLine>
                </a:ext>
              </a:extLst>
            </p:spPr>
            <p:txBody>
              <a:bodyPr anchor="ctr">
                <a:spAutoFit/>
              </a:bodyPr>
              <a:lstStyle>
                <a:lvl1pPr>
                  <a:defRPr kumimoji="1" sz="1400" b="1">
                    <a:solidFill>
                      <a:schemeClr val="tx1"/>
                    </a:solidFill>
                    <a:latin typeface="Arial" panose="020B0604020202020204" pitchFamily="34" charset="0"/>
                  </a:defRPr>
                </a:lvl1pPr>
                <a:lvl2pPr marL="742950" indent="-285750">
                  <a:defRPr kumimoji="1" sz="1400" b="1">
                    <a:solidFill>
                      <a:schemeClr val="tx1"/>
                    </a:solidFill>
                    <a:latin typeface="Arial" panose="020B0604020202020204" pitchFamily="34" charset="0"/>
                  </a:defRPr>
                </a:lvl2pPr>
                <a:lvl3pPr marL="1143000" indent="-228600">
                  <a:defRPr kumimoji="1" sz="1400" b="1">
                    <a:solidFill>
                      <a:schemeClr val="tx1"/>
                    </a:solidFill>
                    <a:latin typeface="Arial" panose="020B0604020202020204" pitchFamily="34" charset="0"/>
                  </a:defRPr>
                </a:lvl3pPr>
                <a:lvl4pPr marL="1600200" indent="-228600">
                  <a:defRPr kumimoji="1" sz="1400" b="1">
                    <a:solidFill>
                      <a:schemeClr val="tx1"/>
                    </a:solidFill>
                    <a:latin typeface="Arial" panose="020B0604020202020204" pitchFamily="34" charset="0"/>
                  </a:defRPr>
                </a:lvl4pPr>
                <a:lvl5pPr marL="2057400" indent="-228600">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1400" b="1">
                    <a:solidFill>
                      <a:schemeClr val="tx1"/>
                    </a:solidFill>
                    <a:latin typeface="Arial" panose="020B0604020202020204" pitchFamily="34" charset="0"/>
                  </a:defRPr>
                </a:lvl9pPr>
              </a:lstStyle>
              <a:p>
                <a:endParaRPr lang="en-US" altLang="en-US" sz="1400"/>
              </a:p>
            </p:txBody>
          </p:sp>
          <p:sp>
            <p:nvSpPr>
              <p:cNvPr id="1036" name="Freeform 28"/>
              <p:cNvSpPr>
                <a:spLocks/>
              </p:cNvSpPr>
              <p:nvPr userDrawn="1"/>
            </p:nvSpPr>
            <p:spPr bwMode="auto">
              <a:xfrm>
                <a:off x="2712" y="3333"/>
                <a:ext cx="40" cy="233"/>
              </a:xfrm>
              <a:custGeom>
                <a:avLst/>
                <a:gdLst>
                  <a:gd name="T0" fmla="*/ 40 w 40"/>
                  <a:gd name="T1" fmla="*/ 0 h 215"/>
                  <a:gd name="T2" fmla="*/ 29 w 40"/>
                  <a:gd name="T3" fmla="*/ 215 h 215"/>
                  <a:gd name="T4" fmla="*/ 16 w 40"/>
                  <a:gd name="T5" fmla="*/ 215 h 215"/>
                  <a:gd name="T6" fmla="*/ 0 w 40"/>
                  <a:gd name="T7" fmla="*/ 18 h 215"/>
                  <a:gd name="T8" fmla="*/ 40 w 40"/>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15">
                    <a:moveTo>
                      <a:pt x="40" y="0"/>
                    </a:moveTo>
                    <a:lnTo>
                      <a:pt x="29" y="215"/>
                    </a:lnTo>
                    <a:lnTo>
                      <a:pt x="16" y="215"/>
                    </a:lnTo>
                    <a:lnTo>
                      <a:pt x="0" y="18"/>
                    </a:lnTo>
                    <a:lnTo>
                      <a:pt x="40" y="0"/>
                    </a:lnTo>
                    <a:close/>
                  </a:path>
                </a:pathLst>
              </a:custGeom>
              <a:solidFill>
                <a:srgbClr val="0077AC"/>
              </a:solidFill>
              <a:ln>
                <a:noFill/>
              </a:ln>
              <a:extLst>
                <a:ext uri="{91240B29-F687-4F45-9708-019B960494DF}">
                  <a14:hiddenLine xmlns:a14="http://schemas.microsoft.com/office/drawing/2010/main" w="25400" cap="sq" cmpd="sng">
                    <a:solidFill>
                      <a:srgbClr val="000000"/>
                    </a:solidFill>
                    <a:prstDash val="solid"/>
                    <a:round/>
                    <a:headEnd type="none" w="sm" len="sm"/>
                    <a:tailEnd type="none" w="med" len="med"/>
                  </a14:hiddenLine>
                </a:ext>
              </a:extLst>
            </p:spPr>
            <p:txBody>
              <a:bodyPr>
                <a:spAutoFit/>
              </a:bodyPr>
              <a:lstStyle/>
              <a:p>
                <a:endParaRPr lang="en-US" sz="1800"/>
              </a:p>
            </p:txBody>
          </p:sp>
          <p:sp>
            <p:nvSpPr>
              <p:cNvPr id="1037" name="Freeform 29"/>
              <p:cNvSpPr>
                <a:spLocks/>
              </p:cNvSpPr>
              <p:nvPr userDrawn="1"/>
            </p:nvSpPr>
            <p:spPr bwMode="auto">
              <a:xfrm>
                <a:off x="2601" y="3383"/>
                <a:ext cx="21" cy="233"/>
              </a:xfrm>
              <a:custGeom>
                <a:avLst/>
                <a:gdLst>
                  <a:gd name="T0" fmla="*/ 21 w 21"/>
                  <a:gd name="T1" fmla="*/ 0 h 69"/>
                  <a:gd name="T2" fmla="*/ 17 w 21"/>
                  <a:gd name="T3" fmla="*/ 69 h 69"/>
                  <a:gd name="T4" fmla="*/ 4 w 21"/>
                  <a:gd name="T5" fmla="*/ 69 h 69"/>
                  <a:gd name="T6" fmla="*/ 0 w 21"/>
                  <a:gd name="T7" fmla="*/ 0 h 69"/>
                  <a:gd name="T8" fmla="*/ 21 w 21"/>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69">
                    <a:moveTo>
                      <a:pt x="21" y="0"/>
                    </a:moveTo>
                    <a:lnTo>
                      <a:pt x="17" y="69"/>
                    </a:lnTo>
                    <a:lnTo>
                      <a:pt x="4" y="69"/>
                    </a:lnTo>
                    <a:lnTo>
                      <a:pt x="0" y="0"/>
                    </a:lnTo>
                    <a:lnTo>
                      <a:pt x="21" y="0"/>
                    </a:lnTo>
                    <a:close/>
                  </a:path>
                </a:pathLst>
              </a:custGeom>
              <a:solidFill>
                <a:srgbClr val="0077AC"/>
              </a:solidFill>
              <a:ln>
                <a:noFill/>
              </a:ln>
              <a:extLst>
                <a:ext uri="{91240B29-F687-4F45-9708-019B960494DF}">
                  <a14:hiddenLine xmlns:a14="http://schemas.microsoft.com/office/drawing/2010/main" w="25400" cap="sq" cmpd="sng">
                    <a:solidFill>
                      <a:srgbClr val="000000"/>
                    </a:solidFill>
                    <a:prstDash val="solid"/>
                    <a:round/>
                    <a:headEnd type="none" w="sm" len="sm"/>
                    <a:tailEnd type="none" w="med" len="med"/>
                  </a14:hiddenLine>
                </a:ext>
              </a:extLst>
            </p:spPr>
            <p:txBody>
              <a:bodyPr>
                <a:spAutoFit/>
              </a:bodyPr>
              <a:lstStyle/>
              <a:p>
                <a:endParaRPr lang="en-US" sz="1800"/>
              </a:p>
            </p:txBody>
          </p:sp>
        </p:grpSp>
        <p:sp>
          <p:nvSpPr>
            <p:cNvPr id="1031" name="Text Box 30"/>
            <p:cNvSpPr txBox="1">
              <a:spLocks noChangeArrowheads="1"/>
            </p:cNvSpPr>
            <p:nvPr userDrawn="1"/>
          </p:nvSpPr>
          <p:spPr bwMode="white">
            <a:xfrm>
              <a:off x="5115" y="3900"/>
              <a:ext cx="4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type="none" w="sm" len="sm"/>
                  <a:tailEnd/>
                </a14:hiddenLine>
              </a:ext>
            </a:extLst>
          </p:spPr>
          <p:txBody>
            <a:bodyPr wrap="none" lIns="0" tIns="0" rIns="0" bIns="0">
              <a:spAutoFit/>
            </a:bodyPr>
            <a:lstStyle>
              <a:lvl1pPr>
                <a:defRPr kumimoji="1" sz="1400" b="1">
                  <a:solidFill>
                    <a:schemeClr val="tx1"/>
                  </a:solidFill>
                  <a:latin typeface="Arial" charset="0"/>
                </a:defRPr>
              </a:lvl1pPr>
              <a:lvl2pPr marL="742950" indent="-285750">
                <a:defRPr kumimoji="1" sz="1400" b="1">
                  <a:solidFill>
                    <a:schemeClr val="tx1"/>
                  </a:solidFill>
                  <a:latin typeface="Arial" charset="0"/>
                </a:defRPr>
              </a:lvl2pPr>
              <a:lvl3pPr marL="1143000" indent="-228600">
                <a:defRPr kumimoji="1" sz="1400" b="1">
                  <a:solidFill>
                    <a:schemeClr val="tx1"/>
                  </a:solidFill>
                  <a:latin typeface="Arial" charset="0"/>
                </a:defRPr>
              </a:lvl3pPr>
              <a:lvl4pPr marL="1600200" indent="-228600">
                <a:defRPr kumimoji="1" sz="1400" b="1">
                  <a:solidFill>
                    <a:schemeClr val="tx1"/>
                  </a:solidFill>
                  <a:latin typeface="Arial" charset="0"/>
                </a:defRPr>
              </a:lvl4pPr>
              <a:lvl5pPr marL="2057400" indent="-228600">
                <a:defRPr kumimoji="1" sz="1400" b="1">
                  <a:solidFill>
                    <a:schemeClr val="tx1"/>
                  </a:solidFill>
                  <a:latin typeface="Arial" charset="0"/>
                </a:defRPr>
              </a:lvl5pPr>
              <a:lvl6pPr marL="2514600" indent="-228600" algn="ctr" eaLnBrk="0" fontAlgn="base" hangingPunct="0">
                <a:spcBef>
                  <a:spcPct val="0"/>
                </a:spcBef>
                <a:spcAft>
                  <a:spcPct val="0"/>
                </a:spcAft>
                <a:defRPr kumimoji="1" sz="1400" b="1">
                  <a:solidFill>
                    <a:schemeClr val="tx1"/>
                  </a:solidFill>
                  <a:latin typeface="Arial" charset="0"/>
                </a:defRPr>
              </a:lvl6pPr>
              <a:lvl7pPr marL="2971800" indent="-228600" algn="ctr" eaLnBrk="0" fontAlgn="base" hangingPunct="0">
                <a:spcBef>
                  <a:spcPct val="0"/>
                </a:spcBef>
                <a:spcAft>
                  <a:spcPct val="0"/>
                </a:spcAft>
                <a:defRPr kumimoji="1" sz="1400" b="1">
                  <a:solidFill>
                    <a:schemeClr val="tx1"/>
                  </a:solidFill>
                  <a:latin typeface="Arial" charset="0"/>
                </a:defRPr>
              </a:lvl7pPr>
              <a:lvl8pPr marL="3429000" indent="-228600" algn="ctr" eaLnBrk="0" fontAlgn="base" hangingPunct="0">
                <a:spcBef>
                  <a:spcPct val="0"/>
                </a:spcBef>
                <a:spcAft>
                  <a:spcPct val="0"/>
                </a:spcAft>
                <a:defRPr kumimoji="1" sz="1400" b="1">
                  <a:solidFill>
                    <a:schemeClr val="tx1"/>
                  </a:solidFill>
                  <a:latin typeface="Arial" charset="0"/>
                </a:defRPr>
              </a:lvl8pPr>
              <a:lvl9pPr marL="3886200" indent="-228600" algn="ctr" eaLnBrk="0" fontAlgn="base" hangingPunct="0">
                <a:spcBef>
                  <a:spcPct val="0"/>
                </a:spcBef>
                <a:spcAft>
                  <a:spcPct val="0"/>
                </a:spcAft>
                <a:defRPr kumimoji="1" sz="1400" b="1">
                  <a:solidFill>
                    <a:schemeClr val="tx1"/>
                  </a:solidFill>
                  <a:latin typeface="Arial" charset="0"/>
                </a:defRPr>
              </a:lvl9pPr>
            </a:lstStyle>
            <a:p>
              <a:pPr algn="l">
                <a:defRPr/>
              </a:pPr>
              <a:r>
                <a:rPr kumimoji="0" lang="en-US" sz="2000">
                  <a:latin typeface="Arial Black" pitchFamily="34" charset="0"/>
                </a:rPr>
                <a:t>DMPG</a:t>
              </a:r>
              <a:endParaRPr kumimoji="0" lang="en-US" sz="2400" b="0"/>
            </a:p>
          </p:txBody>
        </p:sp>
      </p:grpSp>
    </p:spTree>
    <p:extLst>
      <p:ext uri="{BB962C8B-B14F-4D97-AF65-F5344CB8AC3E}">
        <p14:creationId xmlns:p14="http://schemas.microsoft.com/office/powerpoint/2010/main" val="1771017959"/>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ransition spd="slow"/>
  <p:txStyles>
    <p:titleStyle>
      <a:lvl1pPr algn="ctr" rtl="0" eaLnBrk="0" fontAlgn="base" hangingPunct="0">
        <a:spcBef>
          <a:spcPct val="0"/>
        </a:spcBef>
        <a:spcAft>
          <a:spcPct val="0"/>
        </a:spcAft>
        <a:defRPr kumimoji="1" sz="3200" b="1">
          <a:solidFill>
            <a:srgbClr val="000000"/>
          </a:solidFill>
          <a:latin typeface="+mj-lt"/>
          <a:ea typeface="+mj-ea"/>
          <a:cs typeface="+mj-cs"/>
        </a:defRPr>
      </a:lvl1pPr>
      <a:lvl2pPr algn="ctr" rtl="0" eaLnBrk="0" fontAlgn="base" hangingPunct="0">
        <a:spcBef>
          <a:spcPct val="0"/>
        </a:spcBef>
        <a:spcAft>
          <a:spcPct val="0"/>
        </a:spcAft>
        <a:defRPr kumimoji="1" sz="3200" b="1">
          <a:solidFill>
            <a:srgbClr val="000000"/>
          </a:solidFill>
          <a:latin typeface="Arial" charset="0"/>
        </a:defRPr>
      </a:lvl2pPr>
      <a:lvl3pPr algn="ctr" rtl="0" eaLnBrk="0" fontAlgn="base" hangingPunct="0">
        <a:spcBef>
          <a:spcPct val="0"/>
        </a:spcBef>
        <a:spcAft>
          <a:spcPct val="0"/>
        </a:spcAft>
        <a:defRPr kumimoji="1" sz="3200" b="1">
          <a:solidFill>
            <a:srgbClr val="000000"/>
          </a:solidFill>
          <a:latin typeface="Arial" charset="0"/>
        </a:defRPr>
      </a:lvl3pPr>
      <a:lvl4pPr algn="ctr" rtl="0" eaLnBrk="0" fontAlgn="base" hangingPunct="0">
        <a:spcBef>
          <a:spcPct val="0"/>
        </a:spcBef>
        <a:spcAft>
          <a:spcPct val="0"/>
        </a:spcAft>
        <a:defRPr kumimoji="1" sz="3200" b="1">
          <a:solidFill>
            <a:srgbClr val="000000"/>
          </a:solidFill>
          <a:latin typeface="Arial" charset="0"/>
        </a:defRPr>
      </a:lvl4pPr>
      <a:lvl5pPr algn="ctr" rtl="0" eaLnBrk="0" fontAlgn="base" hangingPunct="0">
        <a:spcBef>
          <a:spcPct val="0"/>
        </a:spcBef>
        <a:spcAft>
          <a:spcPct val="0"/>
        </a:spcAft>
        <a:defRPr kumimoji="1" sz="3200" b="1">
          <a:solidFill>
            <a:srgbClr val="000000"/>
          </a:solidFill>
          <a:latin typeface="Arial" charset="0"/>
        </a:defRPr>
      </a:lvl5pPr>
      <a:lvl6pPr marL="457200" algn="ctr" rtl="0" eaLnBrk="0" fontAlgn="base" hangingPunct="0">
        <a:spcBef>
          <a:spcPct val="0"/>
        </a:spcBef>
        <a:spcAft>
          <a:spcPct val="0"/>
        </a:spcAft>
        <a:defRPr kumimoji="1" sz="3200" b="1">
          <a:solidFill>
            <a:srgbClr val="000000"/>
          </a:solidFill>
          <a:latin typeface="Arial" charset="0"/>
        </a:defRPr>
      </a:lvl6pPr>
      <a:lvl7pPr marL="914400" algn="ctr" rtl="0" eaLnBrk="0" fontAlgn="base" hangingPunct="0">
        <a:spcBef>
          <a:spcPct val="0"/>
        </a:spcBef>
        <a:spcAft>
          <a:spcPct val="0"/>
        </a:spcAft>
        <a:defRPr kumimoji="1" sz="3200" b="1">
          <a:solidFill>
            <a:srgbClr val="000000"/>
          </a:solidFill>
          <a:latin typeface="Arial" charset="0"/>
        </a:defRPr>
      </a:lvl7pPr>
      <a:lvl8pPr marL="1371600" algn="ctr" rtl="0" eaLnBrk="0" fontAlgn="base" hangingPunct="0">
        <a:spcBef>
          <a:spcPct val="0"/>
        </a:spcBef>
        <a:spcAft>
          <a:spcPct val="0"/>
        </a:spcAft>
        <a:defRPr kumimoji="1" sz="3200" b="1">
          <a:solidFill>
            <a:srgbClr val="000000"/>
          </a:solidFill>
          <a:latin typeface="Arial" charset="0"/>
        </a:defRPr>
      </a:lvl8pPr>
      <a:lvl9pPr marL="1828800" algn="ctr" rtl="0" eaLnBrk="0" fontAlgn="base" hangingPunct="0">
        <a:spcBef>
          <a:spcPct val="0"/>
        </a:spcBef>
        <a:spcAft>
          <a:spcPct val="0"/>
        </a:spcAft>
        <a:defRPr kumimoji="1" sz="3200" b="1">
          <a:solidFill>
            <a:srgbClr val="000000"/>
          </a:solidFill>
          <a:latin typeface="Arial" charset="0"/>
        </a:defRPr>
      </a:lvl9pPr>
    </p:titleStyle>
    <p:bodyStyle>
      <a:lvl1pPr marL="342900" indent="-342900" algn="l" rtl="0" eaLnBrk="0" fontAlgn="base" hangingPunct="0">
        <a:spcBef>
          <a:spcPct val="20000"/>
        </a:spcBef>
        <a:spcAft>
          <a:spcPct val="0"/>
        </a:spcAft>
        <a:buClr>
          <a:srgbClr val="66FFCC"/>
        </a:buClr>
        <a:buSzPct val="65000"/>
        <a:buFont typeface="Monotype Sorts" panose="01010601010101010101" pitchFamily="2" charset="2"/>
        <a:buChar char="l"/>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6699"/>
        </a:buClr>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tx2"/>
        </a:buClr>
        <a:buSzPct val="55000"/>
        <a:buFont typeface="Monotype Sorts" panose="01010601010101010101" pitchFamily="2" charset="2"/>
        <a:buChar char="l"/>
        <a:defRPr kumimoji="1" sz="2800" b="1">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800" b="1">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800" b="1">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800" b="1">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800" b="1">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800" b="1">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0FF8F-8CFA-4B14-8D20-91D3016C3E74}" type="datetimeFigureOut">
              <a:rPr lang="en-US" smtClean="0"/>
              <a:t>10/10/2019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CC2AB-67E2-466A-A6E1-ABF7D8BC2B69}" type="slidenum">
              <a:rPr lang="en-US" smtClean="0"/>
              <a:t>‹#›</a:t>
            </a:fld>
            <a:endParaRPr lang="en-US"/>
          </a:p>
        </p:txBody>
      </p:sp>
    </p:spTree>
    <p:extLst>
      <p:ext uri="{BB962C8B-B14F-4D97-AF65-F5344CB8AC3E}">
        <p14:creationId xmlns:p14="http://schemas.microsoft.com/office/powerpoint/2010/main" val="260576655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2EF3D-91C7-E64F-87B8-9EFFA9728598}" type="datetimeFigureOut">
              <a:rPr lang="en-US" smtClean="0"/>
              <a:t>10/10/2019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DA490-D1F7-E941-82D7-04ED4A661C0F}" type="slidenum">
              <a:rPr lang="en-US" smtClean="0"/>
              <a:t>‹#›</a:t>
            </a:fld>
            <a:endParaRPr lang="en-US"/>
          </a:p>
        </p:txBody>
      </p:sp>
    </p:spTree>
    <p:extLst>
      <p:ext uri="{BB962C8B-B14F-4D97-AF65-F5344CB8AC3E}">
        <p14:creationId xmlns:p14="http://schemas.microsoft.com/office/powerpoint/2010/main" val="338546480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B2A0F62-E23F-4955-90D3-EE6202EEB5DE}" type="slidenum">
              <a:rPr lang="en-US"/>
              <a:pPr>
                <a:defRPr/>
              </a:pPr>
              <a:t>‹#›</a:t>
            </a:fld>
            <a:endParaRPr lang="en-US"/>
          </a:p>
        </p:txBody>
      </p:sp>
    </p:spTree>
    <p:extLst>
      <p:ext uri="{BB962C8B-B14F-4D97-AF65-F5344CB8AC3E}">
        <p14:creationId xmlns:p14="http://schemas.microsoft.com/office/powerpoint/2010/main" val="386981384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ltGray">
          <a:xfrm>
            <a:off x="0" y="0"/>
            <a:ext cx="12192000" cy="1143000"/>
          </a:xfrm>
          <a:prstGeom prst="rect">
            <a:avLst/>
          </a:prstGeom>
          <a:solidFill>
            <a:srgbClr val="B598E4"/>
          </a:solidFill>
          <a:ln w="9525">
            <a:noFill/>
            <a:miter lim="800000"/>
            <a:headEnd/>
            <a:tailEnd/>
          </a:ln>
          <a:effectLst/>
        </p:spPr>
        <p:txBody>
          <a:bodyPr lIns="91252" tIns="45628" rIns="91252" bIns="45628"/>
          <a:lstStyle/>
          <a:p>
            <a:pPr algn="ctr" defTabSz="912601" eaLnBrk="0" fontAlgn="base" hangingPunct="0">
              <a:spcBef>
                <a:spcPct val="0"/>
              </a:spcBef>
              <a:spcAft>
                <a:spcPct val="0"/>
              </a:spcAft>
              <a:defRPr/>
            </a:pPr>
            <a:endParaRPr kumimoji="1" lang="en-US" sz="1400" b="1">
              <a:solidFill>
                <a:srgbClr val="FFFFFF"/>
              </a:solidFill>
            </a:endParaRPr>
          </a:p>
        </p:txBody>
      </p:sp>
      <p:sp>
        <p:nvSpPr>
          <p:cNvPr id="4099" name="Rectangle 5"/>
          <p:cNvSpPr>
            <a:spLocks noGrp="1" noChangeArrowheads="1"/>
          </p:cNvSpPr>
          <p:nvPr>
            <p:ph type="title"/>
          </p:nvPr>
        </p:nvSpPr>
        <p:spPr bwMode="auto">
          <a:xfrm>
            <a:off x="679216" y="109538"/>
            <a:ext cx="108373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87" tIns="45946" rIns="91887" bIns="45946" numCol="1" anchor="ctr" anchorCtr="1" compatLnSpc="1">
            <a:prstTxWarp prst="textNoShape">
              <a:avLst/>
            </a:prstTxWarp>
          </a:bodyPr>
          <a:lstStyle/>
          <a:p>
            <a:pPr lvl="0"/>
            <a:r>
              <a:rPr lang="en-US"/>
              <a:t>Click to edit Master title style</a:t>
            </a:r>
          </a:p>
        </p:txBody>
      </p:sp>
      <p:sp>
        <p:nvSpPr>
          <p:cNvPr id="4100" name="Rectangle 6"/>
          <p:cNvSpPr>
            <a:spLocks noGrp="1" noChangeArrowheads="1"/>
          </p:cNvSpPr>
          <p:nvPr>
            <p:ph type="body" idx="1"/>
          </p:nvPr>
        </p:nvSpPr>
        <p:spPr bwMode="auto">
          <a:xfrm>
            <a:off x="1168401" y="1524005"/>
            <a:ext cx="98589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101" name="Group 22"/>
          <p:cNvGrpSpPr>
            <a:grpSpLocks/>
          </p:cNvGrpSpPr>
          <p:nvPr/>
        </p:nvGrpSpPr>
        <p:grpSpPr bwMode="auto">
          <a:xfrm>
            <a:off x="10609684" y="6145298"/>
            <a:ext cx="1147704" cy="742959"/>
            <a:chOff x="5072" y="3871"/>
            <a:chExt cx="610" cy="468"/>
          </a:xfrm>
        </p:grpSpPr>
        <p:grpSp>
          <p:nvGrpSpPr>
            <p:cNvPr id="4102" name="Group 23"/>
            <p:cNvGrpSpPr>
              <a:grpSpLocks/>
            </p:cNvGrpSpPr>
            <p:nvPr userDrawn="1"/>
          </p:nvGrpSpPr>
          <p:grpSpPr bwMode="auto">
            <a:xfrm>
              <a:off x="5072" y="3871"/>
              <a:ext cx="610" cy="468"/>
              <a:chOff x="2206" y="3109"/>
              <a:chExt cx="610" cy="468"/>
            </a:xfrm>
          </p:grpSpPr>
          <p:sp>
            <p:nvSpPr>
              <p:cNvPr id="1048" name="Freeform 24"/>
              <p:cNvSpPr>
                <a:spLocks/>
              </p:cNvSpPr>
              <p:nvPr userDrawn="1"/>
            </p:nvSpPr>
            <p:spPr bwMode="auto">
              <a:xfrm flipH="1">
                <a:off x="2273" y="3333"/>
                <a:ext cx="40" cy="194"/>
              </a:xfrm>
              <a:custGeom>
                <a:avLst/>
                <a:gdLst/>
                <a:ahLst/>
                <a:cxnLst>
                  <a:cxn ang="0">
                    <a:pos x="40" y="0"/>
                  </a:cxn>
                  <a:cxn ang="0">
                    <a:pos x="29" y="215"/>
                  </a:cxn>
                  <a:cxn ang="0">
                    <a:pos x="16" y="215"/>
                  </a:cxn>
                  <a:cxn ang="0">
                    <a:pos x="0" y="18"/>
                  </a:cxn>
                  <a:cxn ang="0">
                    <a:pos x="40" y="0"/>
                  </a:cxn>
                </a:cxnLst>
                <a:rect l="0" t="0" r="r" b="b"/>
                <a:pathLst>
                  <a:path w="40" h="215">
                    <a:moveTo>
                      <a:pt x="40" y="0"/>
                    </a:moveTo>
                    <a:lnTo>
                      <a:pt x="29" y="215"/>
                    </a:lnTo>
                    <a:lnTo>
                      <a:pt x="16" y="215"/>
                    </a:lnTo>
                    <a:lnTo>
                      <a:pt x="0" y="18"/>
                    </a:lnTo>
                    <a:lnTo>
                      <a:pt x="40" y="0"/>
                    </a:lnTo>
                    <a:close/>
                  </a:path>
                </a:pathLst>
              </a:custGeom>
              <a:solidFill>
                <a:srgbClr val="0077AC"/>
              </a:solidFill>
              <a:ln w="25400" cap="sq" cmpd="sng">
                <a:noFill/>
                <a:prstDash val="solid"/>
                <a:round/>
                <a:headEnd type="none" w="sm" len="sm"/>
                <a:tailEnd type="none" w="med" len="me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1049" name="Freeform 25"/>
              <p:cNvSpPr>
                <a:spLocks/>
              </p:cNvSpPr>
              <p:nvPr userDrawn="1"/>
            </p:nvSpPr>
            <p:spPr bwMode="auto">
              <a:xfrm>
                <a:off x="2399" y="3383"/>
                <a:ext cx="21" cy="194"/>
              </a:xfrm>
              <a:custGeom>
                <a:avLst/>
                <a:gdLst/>
                <a:ahLst/>
                <a:cxnLst>
                  <a:cxn ang="0">
                    <a:pos x="21" y="0"/>
                  </a:cxn>
                  <a:cxn ang="0">
                    <a:pos x="17" y="69"/>
                  </a:cxn>
                  <a:cxn ang="0">
                    <a:pos x="4" y="69"/>
                  </a:cxn>
                  <a:cxn ang="0">
                    <a:pos x="0" y="0"/>
                  </a:cxn>
                  <a:cxn ang="0">
                    <a:pos x="21" y="0"/>
                  </a:cxn>
                </a:cxnLst>
                <a:rect l="0" t="0" r="r" b="b"/>
                <a:pathLst>
                  <a:path w="21" h="69">
                    <a:moveTo>
                      <a:pt x="21" y="0"/>
                    </a:moveTo>
                    <a:lnTo>
                      <a:pt x="17" y="69"/>
                    </a:lnTo>
                    <a:lnTo>
                      <a:pt x="4" y="69"/>
                    </a:lnTo>
                    <a:lnTo>
                      <a:pt x="0" y="0"/>
                    </a:lnTo>
                    <a:lnTo>
                      <a:pt x="21" y="0"/>
                    </a:lnTo>
                    <a:close/>
                  </a:path>
                </a:pathLst>
              </a:custGeom>
              <a:solidFill>
                <a:srgbClr val="0077AC"/>
              </a:solidFill>
              <a:ln w="25400" cap="sq" cmpd="sng">
                <a:noFill/>
                <a:prstDash val="solid"/>
                <a:round/>
                <a:headEnd type="none" w="sm" len="sm"/>
                <a:tailEnd type="none" w="med" len="me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1050" name="Oval 26"/>
              <p:cNvSpPr>
                <a:spLocks noChangeArrowheads="1"/>
              </p:cNvSpPr>
              <p:nvPr userDrawn="1"/>
            </p:nvSpPr>
            <p:spPr bwMode="auto">
              <a:xfrm>
                <a:off x="2207" y="3109"/>
                <a:ext cx="609" cy="273"/>
              </a:xfrm>
              <a:prstGeom prst="ellipse">
                <a:avLst/>
              </a:prstGeom>
              <a:solidFill>
                <a:srgbClr val="0077AC"/>
              </a:solidFill>
              <a:ln w="25400" cap="sq">
                <a:noFill/>
                <a:round/>
                <a:headEnd type="none" w="sm" len="sm"/>
                <a:tailEn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1051" name="Oval 27"/>
              <p:cNvSpPr>
                <a:spLocks noChangeArrowheads="1"/>
              </p:cNvSpPr>
              <p:nvPr userDrawn="1"/>
            </p:nvSpPr>
            <p:spPr bwMode="auto">
              <a:xfrm>
                <a:off x="2206" y="3113"/>
                <a:ext cx="609" cy="273"/>
              </a:xfrm>
              <a:prstGeom prst="ellipse">
                <a:avLst/>
              </a:prstGeom>
              <a:solidFill>
                <a:srgbClr val="7BADD6"/>
              </a:solidFill>
              <a:ln w="25400" cap="sq">
                <a:noFill/>
                <a:round/>
                <a:headEnd type="none" w="sm" len="sm"/>
                <a:tailEnd/>
              </a:ln>
              <a:effectLst/>
            </p:spPr>
            <p:txBody>
              <a:bodyPr anchor="ct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1052" name="Freeform 28"/>
              <p:cNvSpPr>
                <a:spLocks/>
              </p:cNvSpPr>
              <p:nvPr userDrawn="1"/>
            </p:nvSpPr>
            <p:spPr bwMode="auto">
              <a:xfrm>
                <a:off x="2712" y="3333"/>
                <a:ext cx="40" cy="194"/>
              </a:xfrm>
              <a:custGeom>
                <a:avLst/>
                <a:gdLst/>
                <a:ahLst/>
                <a:cxnLst>
                  <a:cxn ang="0">
                    <a:pos x="40" y="0"/>
                  </a:cxn>
                  <a:cxn ang="0">
                    <a:pos x="29" y="215"/>
                  </a:cxn>
                  <a:cxn ang="0">
                    <a:pos x="16" y="215"/>
                  </a:cxn>
                  <a:cxn ang="0">
                    <a:pos x="0" y="18"/>
                  </a:cxn>
                  <a:cxn ang="0">
                    <a:pos x="40" y="0"/>
                  </a:cxn>
                </a:cxnLst>
                <a:rect l="0" t="0" r="r" b="b"/>
                <a:pathLst>
                  <a:path w="40" h="215">
                    <a:moveTo>
                      <a:pt x="40" y="0"/>
                    </a:moveTo>
                    <a:lnTo>
                      <a:pt x="29" y="215"/>
                    </a:lnTo>
                    <a:lnTo>
                      <a:pt x="16" y="215"/>
                    </a:lnTo>
                    <a:lnTo>
                      <a:pt x="0" y="18"/>
                    </a:lnTo>
                    <a:lnTo>
                      <a:pt x="40" y="0"/>
                    </a:lnTo>
                    <a:close/>
                  </a:path>
                </a:pathLst>
              </a:custGeom>
              <a:solidFill>
                <a:srgbClr val="0077AC"/>
              </a:solidFill>
              <a:ln w="25400" cap="sq" cmpd="sng">
                <a:noFill/>
                <a:prstDash val="solid"/>
                <a:round/>
                <a:headEnd type="none" w="sm" len="sm"/>
                <a:tailEnd type="none" w="med" len="me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sp>
            <p:nvSpPr>
              <p:cNvPr id="1053" name="Freeform 29"/>
              <p:cNvSpPr>
                <a:spLocks/>
              </p:cNvSpPr>
              <p:nvPr userDrawn="1"/>
            </p:nvSpPr>
            <p:spPr bwMode="auto">
              <a:xfrm>
                <a:off x="2601" y="3383"/>
                <a:ext cx="21" cy="194"/>
              </a:xfrm>
              <a:custGeom>
                <a:avLst/>
                <a:gdLst/>
                <a:ahLst/>
                <a:cxnLst>
                  <a:cxn ang="0">
                    <a:pos x="21" y="0"/>
                  </a:cxn>
                  <a:cxn ang="0">
                    <a:pos x="17" y="69"/>
                  </a:cxn>
                  <a:cxn ang="0">
                    <a:pos x="4" y="69"/>
                  </a:cxn>
                  <a:cxn ang="0">
                    <a:pos x="0" y="0"/>
                  </a:cxn>
                  <a:cxn ang="0">
                    <a:pos x="21" y="0"/>
                  </a:cxn>
                </a:cxnLst>
                <a:rect l="0" t="0" r="r" b="b"/>
                <a:pathLst>
                  <a:path w="21" h="69">
                    <a:moveTo>
                      <a:pt x="21" y="0"/>
                    </a:moveTo>
                    <a:lnTo>
                      <a:pt x="17" y="69"/>
                    </a:lnTo>
                    <a:lnTo>
                      <a:pt x="4" y="69"/>
                    </a:lnTo>
                    <a:lnTo>
                      <a:pt x="0" y="0"/>
                    </a:lnTo>
                    <a:lnTo>
                      <a:pt x="21" y="0"/>
                    </a:lnTo>
                    <a:close/>
                  </a:path>
                </a:pathLst>
              </a:custGeom>
              <a:solidFill>
                <a:srgbClr val="0077AC"/>
              </a:solidFill>
              <a:ln w="25400" cap="sq" cmpd="sng">
                <a:noFill/>
                <a:prstDash val="solid"/>
                <a:round/>
                <a:headEnd type="none" w="sm" len="sm"/>
                <a:tailEnd type="none" w="med" len="med"/>
              </a:ln>
              <a:effectLst/>
            </p:spPr>
            <p:txBody>
              <a:bodyPr>
                <a:spAutoFit/>
              </a:bodyPr>
              <a:lstStyle/>
              <a:p>
                <a:pPr algn="ctr" defTabSz="912601" eaLnBrk="0" fontAlgn="base" hangingPunct="0">
                  <a:spcBef>
                    <a:spcPct val="0"/>
                  </a:spcBef>
                  <a:spcAft>
                    <a:spcPct val="0"/>
                  </a:spcAft>
                  <a:defRPr/>
                </a:pPr>
                <a:endParaRPr kumimoji="1" lang="en-US" sz="1400" b="1">
                  <a:solidFill>
                    <a:srgbClr val="FFFFFF"/>
                  </a:solidFill>
                </a:endParaRPr>
              </a:p>
            </p:txBody>
          </p:sp>
        </p:grpSp>
        <p:sp>
          <p:nvSpPr>
            <p:cNvPr id="1054" name="Text Box 30"/>
            <p:cNvSpPr txBox="1">
              <a:spLocks noChangeArrowheads="1"/>
            </p:cNvSpPr>
            <p:nvPr userDrawn="1"/>
          </p:nvSpPr>
          <p:spPr bwMode="white">
            <a:xfrm>
              <a:off x="5115" y="3900"/>
              <a:ext cx="446" cy="194"/>
            </a:xfrm>
            <a:prstGeom prst="rect">
              <a:avLst/>
            </a:prstGeom>
            <a:noFill/>
            <a:ln w="25400" cap="sq">
              <a:noFill/>
              <a:miter lim="800000"/>
              <a:headEnd type="none" w="sm" len="sm"/>
              <a:tailEnd/>
            </a:ln>
            <a:effectLst/>
          </p:spPr>
          <p:txBody>
            <a:bodyPr wrap="none" lIns="0" tIns="0" rIns="0" bIns="0">
              <a:spAutoFit/>
            </a:bodyPr>
            <a:lstStyle/>
            <a:p>
              <a:pPr defTabSz="912601" eaLnBrk="0" fontAlgn="base" hangingPunct="0">
                <a:spcBef>
                  <a:spcPct val="0"/>
                </a:spcBef>
                <a:spcAft>
                  <a:spcPct val="0"/>
                </a:spcAft>
                <a:defRPr/>
              </a:pPr>
              <a:r>
                <a:rPr lang="en-US" sz="2000" b="1">
                  <a:solidFill>
                    <a:srgbClr val="FFFFFF"/>
                  </a:solidFill>
                  <a:latin typeface="Arial Black" pitchFamily="34" charset="0"/>
                </a:rPr>
                <a:t>DMPG</a:t>
              </a:r>
              <a:endParaRPr lang="en-US" sz="2400">
                <a:solidFill>
                  <a:srgbClr val="FFFFFF"/>
                </a:solidFill>
              </a:endParaRPr>
            </a:p>
          </p:txBody>
        </p:sp>
      </p:grpSp>
    </p:spTree>
    <p:extLst>
      <p:ext uri="{BB962C8B-B14F-4D97-AF65-F5344CB8AC3E}">
        <p14:creationId xmlns:p14="http://schemas.microsoft.com/office/powerpoint/2010/main" val="3049171209"/>
      </p:ext>
    </p:extLst>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transition spd="slow"/>
  <p:txStyles>
    <p:titleStyle>
      <a:lvl1pPr algn="ctr" rtl="0" eaLnBrk="0" fontAlgn="base" hangingPunct="0">
        <a:spcBef>
          <a:spcPct val="0"/>
        </a:spcBef>
        <a:spcAft>
          <a:spcPct val="0"/>
        </a:spcAft>
        <a:defRPr kumimoji="1" sz="3200" b="1">
          <a:solidFill>
            <a:srgbClr val="000000"/>
          </a:solidFill>
          <a:latin typeface="+mj-lt"/>
          <a:ea typeface="+mj-ea"/>
          <a:cs typeface="+mj-cs"/>
        </a:defRPr>
      </a:lvl1pPr>
      <a:lvl2pPr algn="ctr" rtl="0" eaLnBrk="0" fontAlgn="base" hangingPunct="0">
        <a:spcBef>
          <a:spcPct val="0"/>
        </a:spcBef>
        <a:spcAft>
          <a:spcPct val="0"/>
        </a:spcAft>
        <a:defRPr kumimoji="1" sz="3200" b="1">
          <a:solidFill>
            <a:srgbClr val="000000"/>
          </a:solidFill>
          <a:latin typeface="Arial" charset="0"/>
        </a:defRPr>
      </a:lvl2pPr>
      <a:lvl3pPr algn="ctr" rtl="0" eaLnBrk="0" fontAlgn="base" hangingPunct="0">
        <a:spcBef>
          <a:spcPct val="0"/>
        </a:spcBef>
        <a:spcAft>
          <a:spcPct val="0"/>
        </a:spcAft>
        <a:defRPr kumimoji="1" sz="3200" b="1">
          <a:solidFill>
            <a:srgbClr val="000000"/>
          </a:solidFill>
          <a:latin typeface="Arial" charset="0"/>
        </a:defRPr>
      </a:lvl3pPr>
      <a:lvl4pPr algn="ctr" rtl="0" eaLnBrk="0" fontAlgn="base" hangingPunct="0">
        <a:spcBef>
          <a:spcPct val="0"/>
        </a:spcBef>
        <a:spcAft>
          <a:spcPct val="0"/>
        </a:spcAft>
        <a:defRPr kumimoji="1" sz="3200" b="1">
          <a:solidFill>
            <a:srgbClr val="000000"/>
          </a:solidFill>
          <a:latin typeface="Arial" charset="0"/>
        </a:defRPr>
      </a:lvl4pPr>
      <a:lvl5pPr algn="ctr" rtl="0" eaLnBrk="0" fontAlgn="base" hangingPunct="0">
        <a:spcBef>
          <a:spcPct val="0"/>
        </a:spcBef>
        <a:spcAft>
          <a:spcPct val="0"/>
        </a:spcAft>
        <a:defRPr kumimoji="1" sz="3200" b="1">
          <a:solidFill>
            <a:srgbClr val="000000"/>
          </a:solidFill>
          <a:latin typeface="Arial" charset="0"/>
        </a:defRPr>
      </a:lvl5pPr>
      <a:lvl6pPr marL="456299" algn="ctr" rtl="0" eaLnBrk="0" fontAlgn="base" hangingPunct="0">
        <a:spcBef>
          <a:spcPct val="0"/>
        </a:spcBef>
        <a:spcAft>
          <a:spcPct val="0"/>
        </a:spcAft>
        <a:defRPr kumimoji="1" sz="3200" b="1">
          <a:solidFill>
            <a:srgbClr val="000000"/>
          </a:solidFill>
          <a:latin typeface="Arial" charset="0"/>
        </a:defRPr>
      </a:lvl6pPr>
      <a:lvl7pPr marL="912601" algn="ctr" rtl="0" eaLnBrk="0" fontAlgn="base" hangingPunct="0">
        <a:spcBef>
          <a:spcPct val="0"/>
        </a:spcBef>
        <a:spcAft>
          <a:spcPct val="0"/>
        </a:spcAft>
        <a:defRPr kumimoji="1" sz="3200" b="1">
          <a:solidFill>
            <a:srgbClr val="000000"/>
          </a:solidFill>
          <a:latin typeface="Arial" charset="0"/>
        </a:defRPr>
      </a:lvl7pPr>
      <a:lvl8pPr marL="1368902" algn="ctr" rtl="0" eaLnBrk="0" fontAlgn="base" hangingPunct="0">
        <a:spcBef>
          <a:spcPct val="0"/>
        </a:spcBef>
        <a:spcAft>
          <a:spcPct val="0"/>
        </a:spcAft>
        <a:defRPr kumimoji="1" sz="3200" b="1">
          <a:solidFill>
            <a:srgbClr val="000000"/>
          </a:solidFill>
          <a:latin typeface="Arial" charset="0"/>
        </a:defRPr>
      </a:lvl8pPr>
      <a:lvl9pPr marL="1825201" algn="ctr" rtl="0" eaLnBrk="0" fontAlgn="base" hangingPunct="0">
        <a:spcBef>
          <a:spcPct val="0"/>
        </a:spcBef>
        <a:spcAft>
          <a:spcPct val="0"/>
        </a:spcAft>
        <a:defRPr kumimoji="1" sz="3200" b="1">
          <a:solidFill>
            <a:srgbClr val="000000"/>
          </a:solidFill>
          <a:latin typeface="Arial" charset="0"/>
        </a:defRPr>
      </a:lvl9pPr>
    </p:titleStyle>
    <p:bodyStyle>
      <a:lvl1pPr marL="342224" indent="-342224" algn="l" rtl="0" eaLnBrk="0" fontAlgn="base" hangingPunct="0">
        <a:spcBef>
          <a:spcPct val="20000"/>
        </a:spcBef>
        <a:spcAft>
          <a:spcPct val="0"/>
        </a:spcAft>
        <a:buClr>
          <a:srgbClr val="66FFCC"/>
        </a:buClr>
        <a:buSzPct val="65000"/>
        <a:buFont typeface="Monotype Sorts" pitchFamily="2" charset="2"/>
        <a:buChar char="l"/>
        <a:defRPr kumimoji="1" sz="2800" b="1">
          <a:solidFill>
            <a:schemeClr val="tx1"/>
          </a:solidFill>
          <a:latin typeface="+mn-lt"/>
          <a:ea typeface="+mn-ea"/>
          <a:cs typeface="+mn-cs"/>
        </a:defRPr>
      </a:lvl1pPr>
      <a:lvl2pPr marL="741488" indent="-285190" algn="l" rtl="0" eaLnBrk="0" fontAlgn="base" hangingPunct="0">
        <a:spcBef>
          <a:spcPct val="20000"/>
        </a:spcBef>
        <a:spcAft>
          <a:spcPct val="0"/>
        </a:spcAft>
        <a:buClr>
          <a:srgbClr val="FF6699"/>
        </a:buClr>
        <a:buChar char="–"/>
        <a:defRPr kumimoji="1" sz="2800" b="1">
          <a:solidFill>
            <a:schemeClr val="tx1"/>
          </a:solidFill>
          <a:latin typeface="+mn-lt"/>
        </a:defRPr>
      </a:lvl2pPr>
      <a:lvl3pPr marL="1140753" indent="-228150" algn="l" rtl="0" eaLnBrk="0" fontAlgn="base" hangingPunct="0">
        <a:spcBef>
          <a:spcPct val="20000"/>
        </a:spcBef>
        <a:spcAft>
          <a:spcPct val="0"/>
        </a:spcAft>
        <a:buClr>
          <a:schemeClr val="tx2"/>
        </a:buClr>
        <a:buSzPct val="55000"/>
        <a:buFont typeface="Monotype Sorts" pitchFamily="2" charset="2"/>
        <a:buChar char="l"/>
        <a:defRPr kumimoji="1" sz="2800" b="1">
          <a:solidFill>
            <a:schemeClr val="tx1"/>
          </a:solidFill>
          <a:latin typeface="+mn-lt"/>
        </a:defRPr>
      </a:lvl3pPr>
      <a:lvl4pPr marL="1597048" indent="-228150" algn="l" rtl="0" eaLnBrk="0" fontAlgn="base" hangingPunct="0">
        <a:spcBef>
          <a:spcPct val="20000"/>
        </a:spcBef>
        <a:spcAft>
          <a:spcPct val="0"/>
        </a:spcAft>
        <a:buClr>
          <a:schemeClr val="tx2"/>
        </a:buClr>
        <a:buChar char="–"/>
        <a:defRPr kumimoji="1" sz="2800" b="1">
          <a:solidFill>
            <a:schemeClr val="tx1"/>
          </a:solidFill>
          <a:latin typeface="+mn-lt"/>
        </a:defRPr>
      </a:lvl4pPr>
      <a:lvl5pPr marL="2053352" indent="-228150" algn="l" rtl="0" eaLnBrk="0" fontAlgn="base" hangingPunct="0">
        <a:spcBef>
          <a:spcPct val="20000"/>
        </a:spcBef>
        <a:spcAft>
          <a:spcPct val="0"/>
        </a:spcAft>
        <a:buClr>
          <a:schemeClr val="tx2"/>
        </a:buClr>
        <a:buChar char="–"/>
        <a:defRPr kumimoji="1" sz="2800" b="1">
          <a:solidFill>
            <a:schemeClr val="tx1"/>
          </a:solidFill>
          <a:latin typeface="+mn-lt"/>
        </a:defRPr>
      </a:lvl5pPr>
      <a:lvl6pPr marL="2509652" indent="-228150" algn="l" rtl="0" eaLnBrk="0" fontAlgn="base" hangingPunct="0">
        <a:spcBef>
          <a:spcPct val="20000"/>
        </a:spcBef>
        <a:spcAft>
          <a:spcPct val="0"/>
        </a:spcAft>
        <a:buClr>
          <a:schemeClr val="tx2"/>
        </a:buClr>
        <a:buChar char="–"/>
        <a:defRPr kumimoji="1" sz="2800" b="1">
          <a:solidFill>
            <a:schemeClr val="tx1"/>
          </a:solidFill>
          <a:latin typeface="+mn-lt"/>
        </a:defRPr>
      </a:lvl6pPr>
      <a:lvl7pPr marL="2965954" indent="-228150" algn="l" rtl="0" eaLnBrk="0" fontAlgn="base" hangingPunct="0">
        <a:spcBef>
          <a:spcPct val="20000"/>
        </a:spcBef>
        <a:spcAft>
          <a:spcPct val="0"/>
        </a:spcAft>
        <a:buClr>
          <a:schemeClr val="tx2"/>
        </a:buClr>
        <a:buChar char="–"/>
        <a:defRPr kumimoji="1" sz="2800" b="1">
          <a:solidFill>
            <a:schemeClr val="tx1"/>
          </a:solidFill>
          <a:latin typeface="+mn-lt"/>
        </a:defRPr>
      </a:lvl7pPr>
      <a:lvl8pPr marL="3422253" indent="-228150" algn="l" rtl="0" eaLnBrk="0" fontAlgn="base" hangingPunct="0">
        <a:spcBef>
          <a:spcPct val="20000"/>
        </a:spcBef>
        <a:spcAft>
          <a:spcPct val="0"/>
        </a:spcAft>
        <a:buClr>
          <a:schemeClr val="tx2"/>
        </a:buClr>
        <a:buChar char="–"/>
        <a:defRPr kumimoji="1" sz="2800" b="1">
          <a:solidFill>
            <a:schemeClr val="tx1"/>
          </a:solidFill>
          <a:latin typeface="+mn-lt"/>
        </a:defRPr>
      </a:lvl8pPr>
      <a:lvl9pPr marL="3878553" indent="-228150" algn="l" rtl="0" eaLnBrk="0" fontAlgn="base" hangingPunct="0">
        <a:spcBef>
          <a:spcPct val="20000"/>
        </a:spcBef>
        <a:spcAft>
          <a:spcPct val="0"/>
        </a:spcAft>
        <a:buClr>
          <a:schemeClr val="tx2"/>
        </a:buClr>
        <a:buChar char="–"/>
        <a:defRPr kumimoji="1" sz="2800" b="1">
          <a:solidFill>
            <a:schemeClr val="tx1"/>
          </a:solidFill>
          <a:latin typeface="+mn-lt"/>
        </a:defRPr>
      </a:lvl9pPr>
    </p:bodyStyle>
    <p:otherStyle>
      <a:defPPr>
        <a:defRPr lang="en-US"/>
      </a:defPPr>
      <a:lvl1pPr marL="0" algn="l" defTabSz="912601" rtl="0" eaLnBrk="1" latinLnBrk="0" hangingPunct="1">
        <a:defRPr sz="1800" kern="1200">
          <a:solidFill>
            <a:schemeClr val="tx1"/>
          </a:solidFill>
          <a:latin typeface="+mn-lt"/>
          <a:ea typeface="+mn-ea"/>
          <a:cs typeface="+mn-cs"/>
        </a:defRPr>
      </a:lvl1pPr>
      <a:lvl2pPr marL="456299" algn="l" defTabSz="912601" rtl="0" eaLnBrk="1" latinLnBrk="0" hangingPunct="1">
        <a:defRPr sz="1800" kern="1200">
          <a:solidFill>
            <a:schemeClr val="tx1"/>
          </a:solidFill>
          <a:latin typeface="+mn-lt"/>
          <a:ea typeface="+mn-ea"/>
          <a:cs typeface="+mn-cs"/>
        </a:defRPr>
      </a:lvl2pPr>
      <a:lvl3pPr marL="912601" algn="l" defTabSz="912601" rtl="0" eaLnBrk="1" latinLnBrk="0" hangingPunct="1">
        <a:defRPr sz="1800" kern="1200">
          <a:solidFill>
            <a:schemeClr val="tx1"/>
          </a:solidFill>
          <a:latin typeface="+mn-lt"/>
          <a:ea typeface="+mn-ea"/>
          <a:cs typeface="+mn-cs"/>
        </a:defRPr>
      </a:lvl3pPr>
      <a:lvl4pPr marL="1368902" algn="l" defTabSz="912601" rtl="0" eaLnBrk="1" latinLnBrk="0" hangingPunct="1">
        <a:defRPr sz="1800" kern="1200">
          <a:solidFill>
            <a:schemeClr val="tx1"/>
          </a:solidFill>
          <a:latin typeface="+mn-lt"/>
          <a:ea typeface="+mn-ea"/>
          <a:cs typeface="+mn-cs"/>
        </a:defRPr>
      </a:lvl4pPr>
      <a:lvl5pPr marL="1825201" algn="l" defTabSz="912601" rtl="0" eaLnBrk="1" latinLnBrk="0" hangingPunct="1">
        <a:defRPr sz="1800" kern="1200">
          <a:solidFill>
            <a:schemeClr val="tx1"/>
          </a:solidFill>
          <a:latin typeface="+mn-lt"/>
          <a:ea typeface="+mn-ea"/>
          <a:cs typeface="+mn-cs"/>
        </a:defRPr>
      </a:lvl5pPr>
      <a:lvl6pPr marL="2281503" algn="l" defTabSz="912601" rtl="0" eaLnBrk="1" latinLnBrk="0" hangingPunct="1">
        <a:defRPr sz="1800" kern="1200">
          <a:solidFill>
            <a:schemeClr val="tx1"/>
          </a:solidFill>
          <a:latin typeface="+mn-lt"/>
          <a:ea typeface="+mn-ea"/>
          <a:cs typeface="+mn-cs"/>
        </a:defRPr>
      </a:lvl6pPr>
      <a:lvl7pPr marL="2737802" algn="l" defTabSz="912601" rtl="0" eaLnBrk="1" latinLnBrk="0" hangingPunct="1">
        <a:defRPr sz="1800" kern="1200">
          <a:solidFill>
            <a:schemeClr val="tx1"/>
          </a:solidFill>
          <a:latin typeface="+mn-lt"/>
          <a:ea typeface="+mn-ea"/>
          <a:cs typeface="+mn-cs"/>
        </a:defRPr>
      </a:lvl7pPr>
      <a:lvl8pPr marL="3194095" algn="l" defTabSz="912601" rtl="0" eaLnBrk="1" latinLnBrk="0" hangingPunct="1">
        <a:defRPr sz="1800" kern="1200">
          <a:solidFill>
            <a:schemeClr val="tx1"/>
          </a:solidFill>
          <a:latin typeface="+mn-lt"/>
          <a:ea typeface="+mn-ea"/>
          <a:cs typeface="+mn-cs"/>
        </a:defRPr>
      </a:lvl8pPr>
      <a:lvl9pPr marL="3650401" algn="l" defTabSz="9126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210/jc.2019-00198" TargetMode="External"/><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210/jc.2019-00198" TargetMode="External"/><Relationship Id="rId2" Type="http://schemas.openxmlformats.org/officeDocument/2006/relationships/image" Target="../media/image18.emf"/><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210/jc.2019-00198" TargetMode="External"/><Relationship Id="rId2" Type="http://schemas.openxmlformats.org/officeDocument/2006/relationships/image" Target="../media/image19.emf"/><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hyperlink" Target="https://doi.org/10.1210/jc.2019-00198" TargetMode="Externa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4.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hyperlink" Target="https://doi.org/10.1210/jc.2019-00198" TargetMode="External"/><Relationship Id="rId1" Type="http://schemas.openxmlformats.org/officeDocument/2006/relationships/slideLayout" Target="../slideLayouts/slideLayout52.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hyperlink" Target="https://doi.org/10.1210/jc.2019-00198" TargetMode="Externa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https://doi.org/10.1210/jc.2019-00198"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ALTER cover art"/>
          <p:cNvPicPr>
            <a:picLocks noChangeAspect="1" noChangeArrowheads="1"/>
          </p:cNvPicPr>
          <p:nvPr/>
        </p:nvPicPr>
        <p:blipFill>
          <a:blip r:embed="rId3">
            <a:extLst>
              <a:ext uri="{28A0092B-C50C-407E-A947-70E740481C1C}">
                <a14:useLocalDpi xmlns:a14="http://schemas.microsoft.com/office/drawing/2010/main" val="0"/>
              </a:ext>
            </a:extLst>
          </a:blip>
          <a:srcRect l="4861" t="10391" r="7120" b="5768"/>
          <a:stretch>
            <a:fillRect/>
          </a:stretch>
        </p:blipFill>
        <p:spPr bwMode="auto">
          <a:xfrm>
            <a:off x="2552701" y="904875"/>
            <a:ext cx="635635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849438" y="5155182"/>
            <a:ext cx="7762875" cy="566738"/>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z="2400" b="1" dirty="0"/>
              <a:t>Jeffrey B. Halter, MD</a:t>
            </a:r>
            <a:endParaRPr lang="en-US" altLang="en-US" sz="2400" dirty="0"/>
          </a:p>
        </p:txBody>
      </p:sp>
      <p:sp>
        <p:nvSpPr>
          <p:cNvPr id="3076" name="Rectangle 4"/>
          <p:cNvSpPr>
            <a:spLocks noGrp="1" noChangeArrowheads="1"/>
          </p:cNvSpPr>
          <p:nvPr>
            <p:ph type="subTitle" idx="1"/>
          </p:nvPr>
        </p:nvSpPr>
        <p:spPr>
          <a:xfrm>
            <a:off x="1681843" y="5574963"/>
            <a:ext cx="11430000" cy="1000125"/>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lgn="l">
              <a:spcBef>
                <a:spcPct val="0"/>
              </a:spcBef>
            </a:pPr>
            <a:r>
              <a:rPr lang="en-US" sz="2400" b="1" dirty="0"/>
              <a:t>2019 International Congress of Diabetes and Metabolism</a:t>
            </a:r>
            <a:r>
              <a:rPr lang="en-US" sz="2400" dirty="0"/>
              <a:t> </a:t>
            </a:r>
            <a:r>
              <a:rPr lang="en-US" altLang="en-US" sz="2400" b="1" dirty="0"/>
              <a:t> </a:t>
            </a:r>
          </a:p>
          <a:p>
            <a:pPr algn="l">
              <a:spcBef>
                <a:spcPct val="0"/>
              </a:spcBef>
            </a:pPr>
            <a:r>
              <a:rPr lang="en-US" altLang="en-US" sz="2400" b="1" dirty="0"/>
              <a:t>                                     Seoul, Korea</a:t>
            </a:r>
          </a:p>
          <a:p>
            <a:pPr algn="l">
              <a:spcBef>
                <a:spcPct val="0"/>
              </a:spcBef>
            </a:pPr>
            <a:r>
              <a:rPr lang="en-US" altLang="en-US" sz="2400" b="1" dirty="0"/>
              <a:t>                                   October 11, 2019</a:t>
            </a:r>
          </a:p>
        </p:txBody>
      </p:sp>
      <p:sp>
        <p:nvSpPr>
          <p:cNvPr id="3077" name="Text Box 5"/>
          <p:cNvSpPr txBox="1">
            <a:spLocks noChangeArrowheads="1"/>
          </p:cNvSpPr>
          <p:nvPr/>
        </p:nvSpPr>
        <p:spPr bwMode="auto">
          <a:xfrm>
            <a:off x="636814" y="296346"/>
            <a:ext cx="10475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nchorCtr="1">
            <a:spAutoFit/>
          </a:bodyPr>
          <a:lstStyle>
            <a:lvl1pPr>
              <a:defRPr kumimoji="1" sz="1400" b="1">
                <a:solidFill>
                  <a:schemeClr val="tx1"/>
                </a:solidFill>
                <a:latin typeface="Arial" panose="020B0604020202020204" pitchFamily="34" charset="0"/>
              </a:defRPr>
            </a:lvl1pPr>
            <a:lvl2pPr marL="742950" indent="-285750">
              <a:defRPr kumimoji="1" sz="1400" b="1">
                <a:solidFill>
                  <a:schemeClr val="tx1"/>
                </a:solidFill>
                <a:latin typeface="Arial" panose="020B0604020202020204" pitchFamily="34" charset="0"/>
              </a:defRPr>
            </a:lvl2pPr>
            <a:lvl3pPr marL="1143000" indent="-228600">
              <a:defRPr kumimoji="1" sz="1400" b="1">
                <a:solidFill>
                  <a:schemeClr val="tx1"/>
                </a:solidFill>
                <a:latin typeface="Arial" panose="020B0604020202020204" pitchFamily="34" charset="0"/>
              </a:defRPr>
            </a:lvl3pPr>
            <a:lvl4pPr marL="1600200" indent="-228600">
              <a:defRPr kumimoji="1" sz="1400" b="1">
                <a:solidFill>
                  <a:schemeClr val="tx1"/>
                </a:solidFill>
                <a:latin typeface="Arial" panose="020B0604020202020204" pitchFamily="34" charset="0"/>
              </a:defRPr>
            </a:lvl4pPr>
            <a:lvl5pPr marL="2057400" indent="-228600">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1400" b="1">
                <a:solidFill>
                  <a:schemeClr val="tx1"/>
                </a:solidFill>
                <a:latin typeface="Arial" panose="020B0604020202020204" pitchFamily="34" charset="0"/>
              </a:defRPr>
            </a:lvl9pPr>
          </a:lstStyle>
          <a:p>
            <a:pPr algn="ctr" eaLnBrk="0" fontAlgn="base" hangingPunct="0">
              <a:spcBef>
                <a:spcPct val="0"/>
              </a:spcBef>
              <a:spcAft>
                <a:spcPct val="0"/>
              </a:spcAft>
            </a:pPr>
            <a:r>
              <a:rPr lang="en-US" sz="2800" dirty="0"/>
              <a:t>Management of hyperglycemia in older adults with diabetes</a:t>
            </a:r>
            <a:endParaRPr lang="en-US" sz="2800" b="0" dirty="0"/>
          </a:p>
        </p:txBody>
      </p:sp>
    </p:spTree>
    <p:extLst>
      <p:ext uri="{BB962C8B-B14F-4D97-AF65-F5344CB8AC3E}">
        <p14:creationId xmlns:p14="http://schemas.microsoft.com/office/powerpoint/2010/main" val="3861904578"/>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10204" y="532607"/>
            <a:ext cx="8743950" cy="939800"/>
          </a:xfrm>
        </p:spPr>
        <p:txBody>
          <a:bodyPr/>
          <a:lstStyle/>
          <a:p>
            <a:r>
              <a:rPr lang="en-US" altLang="en-US" dirty="0">
                <a:solidFill>
                  <a:schemeClr val="tx1"/>
                </a:solidFill>
              </a:rPr>
              <a:t>Prevention of Diabetes Morbidity</a:t>
            </a:r>
          </a:p>
        </p:txBody>
      </p:sp>
      <p:sp>
        <p:nvSpPr>
          <p:cNvPr id="10243" name="Rectangle 3"/>
          <p:cNvSpPr>
            <a:spLocks noGrp="1" noChangeArrowheads="1"/>
          </p:cNvSpPr>
          <p:nvPr>
            <p:ph type="body" idx="1"/>
          </p:nvPr>
        </p:nvSpPr>
        <p:spPr>
          <a:xfrm>
            <a:off x="3663951" y="2773364"/>
            <a:ext cx="4695825" cy="3519487"/>
          </a:xfrm>
        </p:spPr>
        <p:txBody>
          <a:bodyPr/>
          <a:lstStyle/>
          <a:p>
            <a:r>
              <a:rPr lang="en-US" altLang="en-US" dirty="0"/>
              <a:t>Hyperglycemia</a:t>
            </a:r>
          </a:p>
          <a:p>
            <a:r>
              <a:rPr lang="en-US" altLang="en-US" dirty="0"/>
              <a:t>Hypertension</a:t>
            </a:r>
          </a:p>
          <a:p>
            <a:r>
              <a:rPr lang="en-US" altLang="en-US" dirty="0"/>
              <a:t>Dyslipidemia</a:t>
            </a:r>
          </a:p>
          <a:p>
            <a:r>
              <a:rPr lang="en-US" altLang="en-US" dirty="0"/>
              <a:t>Cigarette use</a:t>
            </a:r>
          </a:p>
          <a:p>
            <a:r>
              <a:rPr lang="en-US" altLang="en-US" dirty="0"/>
              <a:t>Lack of exercise</a:t>
            </a:r>
          </a:p>
          <a:p>
            <a:r>
              <a:rPr lang="en-US" altLang="en-US" dirty="0"/>
              <a:t>Obesity</a:t>
            </a:r>
          </a:p>
        </p:txBody>
      </p:sp>
      <p:sp>
        <p:nvSpPr>
          <p:cNvPr id="637956" name="Text Box 4"/>
          <p:cNvSpPr txBox="1">
            <a:spLocks noChangeArrowheads="1"/>
          </p:cNvSpPr>
          <p:nvPr/>
        </p:nvSpPr>
        <p:spPr bwMode="auto">
          <a:xfrm>
            <a:off x="2554288" y="1743076"/>
            <a:ext cx="6915150" cy="488950"/>
          </a:xfrm>
          <a:prstGeom prst="rect">
            <a:avLst/>
          </a:prstGeom>
          <a:noFill/>
          <a:ln w="12700">
            <a:noFill/>
            <a:miter lim="800000"/>
            <a:headEnd/>
            <a:tailEnd/>
          </a:ln>
          <a:effectLst/>
        </p:spPr>
        <p:txBody>
          <a:bodyPr>
            <a:spAutoFit/>
          </a:bodyPr>
          <a:lstStyle/>
          <a:p>
            <a:pPr algn="ctr" eaLnBrk="0" fontAlgn="base" hangingPunct="0">
              <a:spcBef>
                <a:spcPct val="0"/>
              </a:spcBef>
              <a:spcAft>
                <a:spcPct val="0"/>
              </a:spcAft>
              <a:defRPr/>
            </a:pPr>
            <a:r>
              <a:rPr lang="en-US" sz="2600" dirty="0">
                <a:solidFill>
                  <a:srgbClr val="FFFF99"/>
                </a:solidFill>
                <a:effectLst>
                  <a:outerShdw blurRad="38100" dist="38100" dir="2700000" algn="tl">
                    <a:srgbClr val="FFFFFF"/>
                  </a:outerShdw>
                </a:effectLst>
                <a:latin typeface="Arial" charset="0"/>
              </a:rPr>
              <a:t>Reduce Vascular Disease Risk Factors</a:t>
            </a:r>
          </a:p>
        </p:txBody>
      </p:sp>
    </p:spTree>
    <p:extLst>
      <p:ext uri="{BB962C8B-B14F-4D97-AF65-F5344CB8AC3E}">
        <p14:creationId xmlns:p14="http://schemas.microsoft.com/office/powerpoint/2010/main" val="340092062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Heterogeneity of Older People with Diabetes</a:t>
            </a:r>
          </a:p>
        </p:txBody>
      </p:sp>
      <p:grpSp>
        <p:nvGrpSpPr>
          <p:cNvPr id="5" name="Group 4"/>
          <p:cNvGrpSpPr/>
          <p:nvPr/>
        </p:nvGrpSpPr>
        <p:grpSpPr>
          <a:xfrm>
            <a:off x="354842" y="1788249"/>
            <a:ext cx="3748431" cy="4527793"/>
            <a:chOff x="282582" y="1997054"/>
            <a:chExt cx="2811323" cy="4527795"/>
          </a:xfrm>
        </p:grpSpPr>
        <p:grpSp>
          <p:nvGrpSpPr>
            <p:cNvPr id="6" name="Group 5"/>
            <p:cNvGrpSpPr/>
            <p:nvPr/>
          </p:nvGrpSpPr>
          <p:grpSpPr>
            <a:xfrm>
              <a:off x="296933" y="2766194"/>
              <a:ext cx="2786912" cy="3758655"/>
              <a:chOff x="11038" y="248869"/>
              <a:chExt cx="2786912" cy="5930893"/>
            </a:xfrm>
          </p:grpSpPr>
          <p:sp>
            <p:nvSpPr>
              <p:cNvPr id="10" name="Rectangle 9"/>
              <p:cNvSpPr/>
              <p:nvPr/>
            </p:nvSpPr>
            <p:spPr>
              <a:xfrm>
                <a:off x="11038" y="248869"/>
                <a:ext cx="2786912" cy="4804722"/>
              </a:xfrm>
              <a:prstGeom prst="rect">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p:spPr>
          </p:sp>
          <p:sp>
            <p:nvSpPr>
              <p:cNvPr id="11" name="Rectangle 10"/>
              <p:cNvSpPr/>
              <p:nvPr/>
            </p:nvSpPr>
            <p:spPr>
              <a:xfrm>
                <a:off x="11038" y="248869"/>
                <a:ext cx="2786912" cy="5930893"/>
              </a:xfrm>
              <a:prstGeom prst="rect">
                <a:avLst/>
              </a:prstGeom>
              <a:solidFill>
                <a:srgbClr val="4F81BD">
                  <a:lumMod val="40000"/>
                  <a:lumOff val="60000"/>
                </a:srgbClr>
              </a:solidFill>
              <a:ln>
                <a:solidFill>
                  <a:srgbClr val="4F81BD">
                    <a:lumMod val="20000"/>
                    <a:lumOff val="80000"/>
                  </a:srgbClr>
                </a:solidFill>
              </a:ln>
              <a:effectLst/>
            </p:spPr>
            <p:txBody>
              <a:bodyPr spcFirstLastPara="0" vert="horz" wrap="square" lIns="135128" tIns="135128" rIns="180171" bIns="202692" numCol="1" spcCol="1270" anchor="t" anchorCtr="0">
                <a:noAutofit/>
              </a:bodyPr>
              <a:lstStyle/>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&lt; 3 chronic diseases</a:t>
                </a:r>
              </a:p>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No cognitive or significant visual impairment</a:t>
                </a:r>
              </a:p>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0 or 1 instrumental activities of daily living (IADL) dependencies</a:t>
                </a:r>
              </a:p>
            </p:txBody>
          </p:sp>
        </p:grpSp>
        <p:grpSp>
          <p:nvGrpSpPr>
            <p:cNvPr id="7" name="Group 6"/>
            <p:cNvGrpSpPr/>
            <p:nvPr/>
          </p:nvGrpSpPr>
          <p:grpSpPr>
            <a:xfrm>
              <a:off x="282582" y="1997054"/>
              <a:ext cx="2811323" cy="739787"/>
              <a:chOff x="0" y="0"/>
              <a:chExt cx="2811323" cy="739786"/>
            </a:xfrm>
          </p:grpSpPr>
          <p:sp>
            <p:nvSpPr>
              <p:cNvPr id="8" name="Rectangle 7"/>
              <p:cNvSpPr/>
              <p:nvPr/>
            </p:nvSpPr>
            <p:spPr>
              <a:xfrm>
                <a:off x="0" y="0"/>
                <a:ext cx="2800375" cy="739786"/>
              </a:xfrm>
              <a:prstGeom prst="rect">
                <a:avLst/>
              </a:prstGeom>
              <a:solidFill>
                <a:srgbClr val="89A4C6"/>
              </a:solidFill>
              <a:ln w="25400" cap="flat" cmpd="sng" algn="ctr">
                <a:solidFill>
                  <a:srgbClr val="4F81BD">
                    <a:lumMod val="20000"/>
                    <a:lumOff val="80000"/>
                  </a:srgbClr>
                </a:solidFill>
                <a:prstDash val="solid"/>
              </a:ln>
              <a:effectLst/>
            </p:spPr>
          </p:sp>
          <p:sp>
            <p:nvSpPr>
              <p:cNvPr id="9" name="Rectangle 8"/>
              <p:cNvSpPr/>
              <p:nvPr/>
            </p:nvSpPr>
            <p:spPr>
              <a:xfrm>
                <a:off x="10948" y="0"/>
                <a:ext cx="2800375" cy="739786"/>
              </a:xfrm>
              <a:prstGeom prst="rect">
                <a:avLst/>
              </a:prstGeom>
              <a:noFill/>
              <a:ln>
                <a:solidFill>
                  <a:srgbClr val="9BBB59">
                    <a:lumMod val="20000"/>
                    <a:lumOff val="80000"/>
                  </a:srgbClr>
                </a:solidFill>
              </a:ln>
              <a:effectLst/>
            </p:spPr>
            <p:txBody>
              <a:bodyPr spcFirstLastPara="0" vert="horz" wrap="square" lIns="180171" tIns="102955" rIns="180171" bIns="102955" numCol="1" spcCol="1270" anchor="ctr" anchorCtr="0">
                <a:noAutofit/>
              </a:bodyPr>
              <a:lstStyle/>
              <a:p>
                <a:pPr algn="ctr" defTabSz="1123641">
                  <a:spcBef>
                    <a:spcPct val="0"/>
                  </a:spcBef>
                  <a:spcAft>
                    <a:spcPts val="1600"/>
                  </a:spcAft>
                  <a:defRPr/>
                </a:pPr>
                <a:r>
                  <a:rPr lang="en-US" sz="2667" kern="0" dirty="0">
                    <a:solidFill>
                      <a:prstClr val="white"/>
                    </a:solidFill>
                    <a:latin typeface="Calibri Light" panose="020F0302020204030204"/>
                  </a:rPr>
                  <a:t>RELATIVELY HEALTHY</a:t>
                </a:r>
              </a:p>
            </p:txBody>
          </p:sp>
        </p:grpSp>
      </p:grpSp>
      <p:grpSp>
        <p:nvGrpSpPr>
          <p:cNvPr id="12" name="Group 11"/>
          <p:cNvGrpSpPr/>
          <p:nvPr/>
        </p:nvGrpSpPr>
        <p:grpSpPr>
          <a:xfrm>
            <a:off x="4214582" y="1760531"/>
            <a:ext cx="3748431" cy="4527792"/>
            <a:chOff x="3160825" y="1997054"/>
            <a:chExt cx="2811323" cy="4527792"/>
          </a:xfrm>
        </p:grpSpPr>
        <p:grpSp>
          <p:nvGrpSpPr>
            <p:cNvPr id="13" name="Group 12"/>
            <p:cNvGrpSpPr/>
            <p:nvPr/>
          </p:nvGrpSpPr>
          <p:grpSpPr>
            <a:xfrm>
              <a:off x="3168447" y="2766193"/>
              <a:ext cx="2800375" cy="3758653"/>
              <a:chOff x="2882552" y="121361"/>
              <a:chExt cx="2800375" cy="6140751"/>
            </a:xfrm>
            <a:solidFill>
              <a:srgbClr val="4BACC6">
                <a:lumMod val="40000"/>
                <a:lumOff val="60000"/>
              </a:srgbClr>
            </a:solidFill>
          </p:grpSpPr>
          <p:sp>
            <p:nvSpPr>
              <p:cNvPr id="17" name="Rectangle 16"/>
              <p:cNvSpPr/>
              <p:nvPr/>
            </p:nvSpPr>
            <p:spPr>
              <a:xfrm>
                <a:off x="2882552" y="121361"/>
                <a:ext cx="2800375" cy="4974732"/>
              </a:xfrm>
              <a:prstGeom prst="rect">
                <a:avLst/>
              </a:prstGeom>
              <a:grpFill/>
              <a:ln w="25400" cap="flat" cmpd="sng" algn="ctr">
                <a:solidFill>
                  <a:srgbClr val="DBEEF4"/>
                </a:solidFill>
                <a:prstDash val="solid"/>
              </a:ln>
              <a:effectLst/>
            </p:spPr>
          </p:sp>
          <p:sp>
            <p:nvSpPr>
              <p:cNvPr id="18" name="Rectangle 17"/>
              <p:cNvSpPr/>
              <p:nvPr/>
            </p:nvSpPr>
            <p:spPr>
              <a:xfrm>
                <a:off x="2882552" y="121361"/>
                <a:ext cx="2800375" cy="6140751"/>
              </a:xfrm>
              <a:prstGeom prst="rect">
                <a:avLst/>
              </a:prstGeom>
              <a:grpFill/>
              <a:ln>
                <a:solidFill>
                  <a:srgbClr val="DBEEF4"/>
                </a:solidFill>
              </a:ln>
              <a:effectLst/>
            </p:spPr>
            <p:txBody>
              <a:bodyPr spcFirstLastPara="0" vert="horz" wrap="square" lIns="135128" tIns="135128" rIns="180171" bIns="202692" numCol="1" spcCol="1270" anchor="t" anchorCtr="0">
                <a:noAutofit/>
              </a:bodyPr>
              <a:lstStyle/>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 3 chronic diseases</a:t>
                </a:r>
              </a:p>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Mild cognitive impairment</a:t>
                </a:r>
              </a:p>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Severe vision impairment</a:t>
                </a:r>
              </a:p>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  2 IADL dependencies</a:t>
                </a:r>
              </a:p>
            </p:txBody>
          </p:sp>
        </p:grpSp>
        <p:grpSp>
          <p:nvGrpSpPr>
            <p:cNvPr id="14" name="Group 13"/>
            <p:cNvGrpSpPr/>
            <p:nvPr/>
          </p:nvGrpSpPr>
          <p:grpSpPr>
            <a:xfrm>
              <a:off x="3160825" y="1997054"/>
              <a:ext cx="2811323" cy="739786"/>
              <a:chOff x="2878243" y="0"/>
              <a:chExt cx="2811323" cy="739786"/>
            </a:xfrm>
          </p:grpSpPr>
          <p:sp>
            <p:nvSpPr>
              <p:cNvPr id="15" name="Rectangle 14"/>
              <p:cNvSpPr/>
              <p:nvPr/>
            </p:nvSpPr>
            <p:spPr>
              <a:xfrm>
                <a:off x="2889191" y="0"/>
                <a:ext cx="2800375" cy="739786"/>
              </a:xfrm>
              <a:prstGeom prst="rect">
                <a:avLst/>
              </a:prstGeom>
              <a:solidFill>
                <a:srgbClr val="9BBB59">
                  <a:hueOff val="5625133"/>
                  <a:satOff val="-8440"/>
                  <a:lumOff val="-1373"/>
                  <a:alphaOff val="0"/>
                </a:srgbClr>
              </a:solidFill>
              <a:ln w="25400" cap="flat" cmpd="sng" algn="ctr">
                <a:solidFill>
                  <a:srgbClr val="9BBB59">
                    <a:hueOff val="5625133"/>
                    <a:satOff val="-8440"/>
                    <a:lumOff val="-1373"/>
                    <a:alphaOff val="0"/>
                  </a:srgbClr>
                </a:solidFill>
                <a:prstDash val="solid"/>
              </a:ln>
              <a:effectLst/>
            </p:spPr>
          </p:sp>
          <p:sp>
            <p:nvSpPr>
              <p:cNvPr id="16" name="Rectangle 15"/>
              <p:cNvSpPr/>
              <p:nvPr/>
            </p:nvSpPr>
            <p:spPr>
              <a:xfrm>
                <a:off x="2878243" y="0"/>
                <a:ext cx="2800375" cy="739786"/>
              </a:xfrm>
              <a:prstGeom prst="rect">
                <a:avLst/>
              </a:prstGeom>
              <a:noFill/>
              <a:ln>
                <a:solidFill>
                  <a:srgbClr val="4BACC6">
                    <a:lumMod val="20000"/>
                    <a:lumOff val="80000"/>
                  </a:srgbClr>
                </a:solidFill>
              </a:ln>
              <a:effectLst/>
            </p:spPr>
            <p:txBody>
              <a:bodyPr spcFirstLastPara="0" vert="horz" wrap="square" lIns="180171" tIns="102955" rIns="180171" bIns="102955" numCol="1" spcCol="1270" anchor="ctr" anchorCtr="0">
                <a:noAutofit/>
              </a:bodyPr>
              <a:lstStyle/>
              <a:p>
                <a:pPr algn="ctr" defTabSz="1123641">
                  <a:spcBef>
                    <a:spcPct val="0"/>
                  </a:spcBef>
                  <a:spcAft>
                    <a:spcPts val="1600"/>
                  </a:spcAft>
                  <a:defRPr/>
                </a:pPr>
                <a:r>
                  <a:rPr lang="en-US" sz="2667" kern="0" dirty="0">
                    <a:solidFill>
                      <a:prstClr val="white"/>
                    </a:solidFill>
                    <a:latin typeface="Calibri Light" panose="020F0302020204030204"/>
                  </a:rPr>
                  <a:t>DIFFICULT TO IMPLEMENT</a:t>
                </a:r>
              </a:p>
            </p:txBody>
          </p:sp>
        </p:grpSp>
      </p:grpSp>
      <p:grpSp>
        <p:nvGrpSpPr>
          <p:cNvPr id="19" name="Group 18"/>
          <p:cNvGrpSpPr/>
          <p:nvPr/>
        </p:nvGrpSpPr>
        <p:grpSpPr>
          <a:xfrm>
            <a:off x="8052250" y="1760531"/>
            <a:ext cx="3748431" cy="4527792"/>
            <a:chOff x="6039146" y="1997054"/>
            <a:chExt cx="2811323" cy="4527792"/>
          </a:xfrm>
        </p:grpSpPr>
        <p:grpSp>
          <p:nvGrpSpPr>
            <p:cNvPr id="20" name="Group 19"/>
            <p:cNvGrpSpPr/>
            <p:nvPr/>
          </p:nvGrpSpPr>
          <p:grpSpPr>
            <a:xfrm>
              <a:off x="6046692" y="2766193"/>
              <a:ext cx="2800375" cy="3758653"/>
              <a:chOff x="5760797" y="253213"/>
              <a:chExt cx="2800375" cy="5920157"/>
            </a:xfrm>
          </p:grpSpPr>
          <p:sp>
            <p:nvSpPr>
              <p:cNvPr id="24" name="Rectangle 23"/>
              <p:cNvSpPr/>
              <p:nvPr/>
            </p:nvSpPr>
            <p:spPr>
              <a:xfrm>
                <a:off x="5760797" y="253213"/>
                <a:ext cx="2800375" cy="4796025"/>
              </a:xfrm>
              <a:prstGeom prst="rect">
                <a:avLst/>
              </a:prstGeom>
              <a:solidFill>
                <a:srgbClr val="9BBB59">
                  <a:tint val="40000"/>
                  <a:alpha val="90000"/>
                  <a:hueOff val="10716852"/>
                  <a:satOff val="-13793"/>
                  <a:lumOff val="-1075"/>
                  <a:alphaOff val="0"/>
                </a:srgbClr>
              </a:solidFill>
              <a:ln w="25400" cap="flat" cmpd="sng" algn="ctr">
                <a:solidFill>
                  <a:srgbClr val="9BBB59">
                    <a:tint val="40000"/>
                    <a:alpha val="90000"/>
                    <a:hueOff val="10716852"/>
                    <a:satOff val="-13793"/>
                    <a:lumOff val="-1075"/>
                    <a:alphaOff val="0"/>
                  </a:srgbClr>
                </a:solidFill>
                <a:prstDash val="solid"/>
              </a:ln>
              <a:effectLst/>
            </p:spPr>
          </p:sp>
          <p:sp>
            <p:nvSpPr>
              <p:cNvPr id="25" name="Rectangle 24"/>
              <p:cNvSpPr/>
              <p:nvPr/>
            </p:nvSpPr>
            <p:spPr>
              <a:xfrm>
                <a:off x="5760797" y="253213"/>
                <a:ext cx="2800375" cy="5920157"/>
              </a:xfrm>
              <a:prstGeom prst="rect">
                <a:avLst/>
              </a:prstGeom>
              <a:solidFill>
                <a:srgbClr val="8064A2">
                  <a:lumMod val="40000"/>
                  <a:lumOff val="60000"/>
                </a:srgbClr>
              </a:solidFill>
              <a:ln>
                <a:solidFill>
                  <a:srgbClr val="E6E0EC"/>
                </a:solidFill>
              </a:ln>
              <a:effectLst/>
            </p:spPr>
            <p:txBody>
              <a:bodyPr spcFirstLastPara="0" vert="horz" wrap="square" lIns="135128" tIns="135128" rIns="180171" bIns="202692" numCol="1" spcCol="1270" anchor="t" anchorCtr="0">
                <a:noAutofit/>
              </a:bodyPr>
              <a:lstStyle/>
              <a:p>
                <a:pPr marL="228110" lvl="1" indent="-228110" defTabSz="1123641">
                  <a:spcBef>
                    <a:spcPct val="0"/>
                  </a:spcBef>
                  <a:spcAft>
                    <a:spcPts val="1600"/>
                  </a:spcAft>
                  <a:buSzPct val="92000"/>
                  <a:buFontTx/>
                  <a:buChar char="••"/>
                  <a:defRPr/>
                </a:pPr>
                <a:r>
                  <a:rPr lang="en-US" sz="2667" kern="0" dirty="0">
                    <a:solidFill>
                      <a:prstClr val="black"/>
                    </a:solidFill>
                    <a:latin typeface="Calibri Light" panose="020F0302020204030204"/>
                  </a:rPr>
                  <a:t>End-stage illness</a:t>
                </a:r>
              </a:p>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Moderate to severe cognitive impairment</a:t>
                </a:r>
              </a:p>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  2 ADL dependencies</a:t>
                </a:r>
              </a:p>
              <a:p>
                <a:pPr marL="228110" lvl="1" indent="-228110" defTabSz="1123641">
                  <a:spcBef>
                    <a:spcPct val="0"/>
                  </a:spcBef>
                  <a:spcAft>
                    <a:spcPts val="1600"/>
                  </a:spcAft>
                  <a:buSzPct val="92000"/>
                  <a:buFontTx/>
                  <a:buChar char="••"/>
                  <a:defRPr/>
                </a:pPr>
                <a:r>
                  <a:rPr lang="en-US" sz="2533" kern="0" dirty="0">
                    <a:solidFill>
                      <a:prstClr val="black">
                        <a:hueOff val="0"/>
                        <a:satOff val="0"/>
                        <a:lumOff val="0"/>
                        <a:alphaOff val="0"/>
                      </a:prstClr>
                    </a:solidFill>
                    <a:latin typeface="Calibri Light" panose="020F0302020204030204"/>
                  </a:rPr>
                  <a:t>Residence in a long-term nursing facility</a:t>
                </a:r>
              </a:p>
            </p:txBody>
          </p:sp>
        </p:grpSp>
        <p:grpSp>
          <p:nvGrpSpPr>
            <p:cNvPr id="21" name="Group 20"/>
            <p:cNvGrpSpPr/>
            <p:nvPr/>
          </p:nvGrpSpPr>
          <p:grpSpPr>
            <a:xfrm>
              <a:off x="6039146" y="1997054"/>
              <a:ext cx="2811323" cy="739786"/>
              <a:chOff x="5756564" y="0"/>
              <a:chExt cx="2811323" cy="739786"/>
            </a:xfrm>
          </p:grpSpPr>
          <p:sp>
            <p:nvSpPr>
              <p:cNvPr id="22" name="Rectangle 21"/>
              <p:cNvSpPr/>
              <p:nvPr/>
            </p:nvSpPr>
            <p:spPr>
              <a:xfrm>
                <a:off x="5767512" y="0"/>
                <a:ext cx="2800375" cy="739786"/>
              </a:xfrm>
              <a:prstGeom prst="rect">
                <a:avLst/>
              </a:prstGeom>
              <a:solidFill>
                <a:srgbClr val="9BBB59">
                  <a:hueOff val="11250266"/>
                  <a:satOff val="-16880"/>
                  <a:lumOff val="-2745"/>
                  <a:alphaOff val="0"/>
                </a:srgbClr>
              </a:solidFill>
              <a:ln w="25400" cap="flat" cmpd="sng" algn="ctr">
                <a:solidFill>
                  <a:srgbClr val="8064A2">
                    <a:lumMod val="20000"/>
                    <a:lumOff val="80000"/>
                  </a:srgbClr>
                </a:solidFill>
                <a:prstDash val="solid"/>
              </a:ln>
              <a:effectLst/>
            </p:spPr>
          </p:sp>
          <p:sp>
            <p:nvSpPr>
              <p:cNvPr id="23" name="Rectangle 22"/>
              <p:cNvSpPr/>
              <p:nvPr/>
            </p:nvSpPr>
            <p:spPr>
              <a:xfrm>
                <a:off x="5756564" y="0"/>
                <a:ext cx="2800375" cy="739786"/>
              </a:xfrm>
              <a:prstGeom prst="rect">
                <a:avLst/>
              </a:prstGeom>
              <a:noFill/>
              <a:ln>
                <a:solidFill>
                  <a:srgbClr val="8064A2">
                    <a:lumMod val="20000"/>
                    <a:lumOff val="80000"/>
                  </a:srgbClr>
                </a:solidFill>
              </a:ln>
              <a:effectLst/>
            </p:spPr>
            <p:txBody>
              <a:bodyPr spcFirstLastPara="0" vert="horz" wrap="square" lIns="180171" tIns="102955" rIns="180171" bIns="102955" numCol="1" spcCol="1270" anchor="ctr" anchorCtr="0">
                <a:noAutofit/>
              </a:bodyPr>
              <a:lstStyle/>
              <a:p>
                <a:pPr algn="ctr" defTabSz="1123641">
                  <a:spcBef>
                    <a:spcPct val="0"/>
                  </a:spcBef>
                  <a:spcAft>
                    <a:spcPts val="1600"/>
                  </a:spcAft>
                  <a:defRPr/>
                </a:pPr>
                <a:r>
                  <a:rPr lang="en-US" sz="2667" kern="0" dirty="0">
                    <a:solidFill>
                      <a:prstClr val="white"/>
                    </a:solidFill>
                    <a:latin typeface="Calibri Light" panose="020F0302020204030204"/>
                  </a:rPr>
                  <a:t>LIMITED BENEFIT</a:t>
                </a:r>
              </a:p>
            </p:txBody>
          </p:sp>
        </p:grpSp>
      </p:grpSp>
      <p:sp>
        <p:nvSpPr>
          <p:cNvPr id="26" name="TextBox 25"/>
          <p:cNvSpPr txBox="1"/>
          <p:nvPr/>
        </p:nvSpPr>
        <p:spPr>
          <a:xfrm>
            <a:off x="118280" y="6387152"/>
            <a:ext cx="4178580" cy="338554"/>
          </a:xfrm>
          <a:prstGeom prst="rect">
            <a:avLst/>
          </a:prstGeom>
          <a:noFill/>
        </p:spPr>
        <p:txBody>
          <a:bodyPr wrap="none" rtlCol="0">
            <a:spAutoFit/>
          </a:bodyPr>
          <a:lstStyle/>
          <a:p>
            <a:pPr defTabSz="1216590"/>
            <a:r>
              <a:rPr lang="en-US" sz="1600" dirty="0" err="1">
                <a:solidFill>
                  <a:srgbClr val="4472C4">
                    <a:lumMod val="50000"/>
                  </a:srgbClr>
                </a:solidFill>
                <a:latin typeface="Calibri" panose="020F0502020204030204"/>
              </a:rPr>
              <a:t>Blaum</a:t>
            </a:r>
            <a:r>
              <a:rPr lang="en-US" sz="1600" dirty="0">
                <a:solidFill>
                  <a:srgbClr val="4472C4">
                    <a:lumMod val="50000"/>
                  </a:srgbClr>
                </a:solidFill>
                <a:latin typeface="Calibri" panose="020F0502020204030204"/>
              </a:rPr>
              <a:t> CS, et al. </a:t>
            </a:r>
            <a:r>
              <a:rPr lang="en-US" sz="1600" i="1" dirty="0">
                <a:solidFill>
                  <a:srgbClr val="4472C4">
                    <a:lumMod val="50000"/>
                  </a:srgbClr>
                </a:solidFill>
                <a:latin typeface="Calibri" panose="020F0502020204030204"/>
              </a:rPr>
              <a:t>Medical Care</a:t>
            </a:r>
            <a:r>
              <a:rPr lang="en-US" sz="1600" dirty="0">
                <a:solidFill>
                  <a:srgbClr val="4472C4">
                    <a:lumMod val="50000"/>
                  </a:srgbClr>
                </a:solidFill>
                <a:latin typeface="Calibri" panose="020F0502020204030204"/>
              </a:rPr>
              <a:t>. 2010;48:327-334.</a:t>
            </a:r>
          </a:p>
        </p:txBody>
      </p:sp>
      <p:pic>
        <p:nvPicPr>
          <p:cNvPr id="27" name="Picture 26" descr="logo2zz2.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80813" y="6406665"/>
            <a:ext cx="3008801" cy="342719"/>
          </a:xfrm>
          <a:prstGeom prst="rect">
            <a:avLst/>
          </a:prstGeom>
        </p:spPr>
      </p:pic>
    </p:spTree>
    <p:extLst>
      <p:ext uri="{BB962C8B-B14F-4D97-AF65-F5344CB8AC3E}">
        <p14:creationId xmlns:p14="http://schemas.microsoft.com/office/powerpoint/2010/main" val="38564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Heterogeneity in health status among patients with diabetes</a:t>
            </a:r>
          </a:p>
        </p:txBody>
      </p:sp>
      <p:graphicFrame>
        <p:nvGraphicFramePr>
          <p:cNvPr id="7" name="Content Placeholder 3"/>
          <p:cNvGraphicFramePr>
            <a:graphicFrameLocks noGrp="1"/>
          </p:cNvGraphicFramePr>
          <p:nvPr>
            <p:ph idx="1"/>
          </p:nvPr>
        </p:nvGraphicFramePr>
        <p:xfrm>
          <a:off x="838200" y="1761067"/>
          <a:ext cx="10515600" cy="452331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18280" y="6387152"/>
            <a:ext cx="4178580" cy="338554"/>
          </a:xfrm>
          <a:prstGeom prst="rect">
            <a:avLst/>
          </a:prstGeom>
          <a:noFill/>
        </p:spPr>
        <p:txBody>
          <a:bodyPr wrap="none" rtlCol="0">
            <a:spAutoFit/>
          </a:bodyPr>
          <a:lstStyle/>
          <a:p>
            <a:pPr defTabSz="1216590"/>
            <a:r>
              <a:rPr lang="en-US" sz="1600" dirty="0" err="1">
                <a:solidFill>
                  <a:srgbClr val="4472C4">
                    <a:lumMod val="50000"/>
                  </a:srgbClr>
                </a:solidFill>
                <a:latin typeface="Calibri" panose="020F0502020204030204"/>
              </a:rPr>
              <a:t>Blaum</a:t>
            </a:r>
            <a:r>
              <a:rPr lang="en-US" sz="1600" dirty="0">
                <a:solidFill>
                  <a:srgbClr val="4472C4">
                    <a:lumMod val="50000"/>
                  </a:srgbClr>
                </a:solidFill>
                <a:latin typeface="Calibri" panose="020F0502020204030204"/>
              </a:rPr>
              <a:t> CS, et al. </a:t>
            </a:r>
            <a:r>
              <a:rPr lang="en-US" sz="1600" i="1" dirty="0">
                <a:solidFill>
                  <a:srgbClr val="4472C4">
                    <a:lumMod val="50000"/>
                  </a:srgbClr>
                </a:solidFill>
                <a:latin typeface="Calibri" panose="020F0502020204030204"/>
              </a:rPr>
              <a:t>Medical Care</a:t>
            </a:r>
            <a:r>
              <a:rPr lang="en-US" sz="1600" dirty="0">
                <a:solidFill>
                  <a:srgbClr val="4472C4">
                    <a:lumMod val="50000"/>
                  </a:srgbClr>
                </a:solidFill>
                <a:latin typeface="Calibri" panose="020F0502020204030204"/>
              </a:rPr>
              <a:t>. 2010;48:327-334.</a:t>
            </a:r>
          </a:p>
        </p:txBody>
      </p:sp>
      <p:pic>
        <p:nvPicPr>
          <p:cNvPr id="6" name="Picture 5" descr="logo2zz2.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80813" y="6406665"/>
            <a:ext cx="3008801" cy="342719"/>
          </a:xfrm>
          <a:prstGeom prst="rect">
            <a:avLst/>
          </a:prstGeom>
        </p:spPr>
      </p:pic>
    </p:spTree>
    <p:extLst>
      <p:ext uri="{BB962C8B-B14F-4D97-AF65-F5344CB8AC3E}">
        <p14:creationId xmlns:p14="http://schemas.microsoft.com/office/powerpoint/2010/main" val="188892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447925" y="152400"/>
            <a:ext cx="7772400" cy="1219200"/>
          </a:xfrm>
        </p:spPr>
        <p:txBody>
          <a:bodyPr/>
          <a:lstStyle/>
          <a:p>
            <a:r>
              <a:rPr lang="en-US" altLang="en-US" sz="2200" dirty="0">
                <a:solidFill>
                  <a:srgbClr val="FFC000"/>
                </a:solidFill>
              </a:rPr>
              <a:t>The survival probabilities at five years were: </a:t>
            </a:r>
            <a:br>
              <a:rPr lang="en-US" altLang="en-US" sz="2200" dirty="0">
                <a:solidFill>
                  <a:srgbClr val="FFC000"/>
                </a:solidFill>
              </a:rPr>
            </a:br>
            <a:r>
              <a:rPr lang="en-US" altLang="en-US" sz="2200" dirty="0">
                <a:solidFill>
                  <a:srgbClr val="FFC000"/>
                </a:solidFill>
              </a:rPr>
              <a:t>Relatively Healthy Group, 90.8%; Self-Management Difficulty Group, 79.4%; and Limited Benefit Group, 52.5%.</a:t>
            </a:r>
          </a:p>
        </p:txBody>
      </p:sp>
      <p:sp>
        <p:nvSpPr>
          <p:cNvPr id="4" name="Slide Number Placeholder 3"/>
          <p:cNvSpPr>
            <a:spLocks noGrp="1"/>
          </p:cNvSpPr>
          <p:nvPr>
            <p:ph type="sldNum" sz="quarter" idx="10"/>
          </p:nvPr>
        </p:nvSpPr>
        <p:spPr>
          <a:xfrm>
            <a:off x="2752727" y="6245225"/>
            <a:ext cx="6938963" cy="476250"/>
          </a:xfrm>
        </p:spPr>
        <p:txBody>
          <a:bodyPr/>
          <a:lstStyle/>
          <a:p>
            <a:pPr defTabSz="914305">
              <a:defRPr/>
            </a:pPr>
            <a:r>
              <a:rPr lang="en-US" altLang="en-US" dirty="0" err="1">
                <a:solidFill>
                  <a:srgbClr val="FFFFFF"/>
                </a:solidFill>
                <a:latin typeface="Arial"/>
                <a:ea typeface="ＭＳ Ｐゴシック"/>
                <a:cs typeface="Arial"/>
              </a:rPr>
              <a:t>Cigolle</a:t>
            </a:r>
            <a:r>
              <a:rPr lang="en-US" altLang="en-US" dirty="0">
                <a:solidFill>
                  <a:srgbClr val="FFFFFF"/>
                </a:solidFill>
                <a:latin typeface="Arial"/>
                <a:ea typeface="ＭＳ Ｐゴシック"/>
                <a:cs typeface="Arial"/>
              </a:rPr>
              <a:t> C, et al. J of Gerontology: Med </a:t>
            </a:r>
            <a:r>
              <a:rPr lang="en-US" altLang="en-US" dirty="0" err="1">
                <a:solidFill>
                  <a:srgbClr val="FFFFFF"/>
                </a:solidFill>
                <a:latin typeface="Arial"/>
                <a:ea typeface="ＭＳ Ｐゴシック"/>
                <a:cs typeface="Arial"/>
              </a:rPr>
              <a:t>Sci</a:t>
            </a:r>
            <a:r>
              <a:rPr lang="en-US" altLang="en-US" dirty="0">
                <a:solidFill>
                  <a:srgbClr val="FFFFFF"/>
                </a:solidFill>
                <a:latin typeface="Arial"/>
                <a:ea typeface="ＭＳ Ｐゴシック"/>
                <a:cs typeface="Arial"/>
              </a:rPr>
              <a:t> 67:1313-1320, 2012</a:t>
            </a:r>
          </a:p>
          <a:p>
            <a:pPr defTabSz="914305">
              <a:defRPr/>
            </a:pPr>
            <a:endParaRPr lang="en-US" altLang="en-US" dirty="0">
              <a:solidFill>
                <a:srgbClr val="FFFFFF"/>
              </a:solidFill>
              <a:latin typeface="Arial"/>
              <a:ea typeface="ＭＳ Ｐゴシック"/>
              <a:cs typeface="Arial"/>
            </a:endParaRPr>
          </a:p>
        </p:txBody>
      </p:sp>
      <p:pic>
        <p:nvPicPr>
          <p:cNvPr id="2458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371602"/>
            <a:ext cx="6529388" cy="4752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14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68378" y="429925"/>
            <a:ext cx="9967467" cy="923330"/>
          </a:xfrm>
          <a:prstGeom prst="rect">
            <a:avLst/>
          </a:prstGeom>
        </p:spPr>
        <p:txBody>
          <a:bodyPr wrap="square">
            <a:spAutoFit/>
          </a:bodyPr>
          <a:lstStyle/>
          <a:p>
            <a:r>
              <a:rPr lang="en-SG" b="1" dirty="0"/>
              <a:t>3.1 In patients aged 65 years and older with diabetes, we advise assessing the patient’s overall health (see Table 2) and personal values prior to the determination of treatment goals and strategies (see Table 3). (Ungraded Good Practice Statement)</a:t>
            </a:r>
          </a:p>
        </p:txBody>
      </p:sp>
      <p:pic>
        <p:nvPicPr>
          <p:cNvPr id="3" name="Picture 2"/>
          <p:cNvPicPr>
            <a:picLocks noChangeAspect="1"/>
          </p:cNvPicPr>
          <p:nvPr/>
        </p:nvPicPr>
        <p:blipFill>
          <a:blip r:embed="rId2"/>
          <a:stretch>
            <a:fillRect/>
          </a:stretch>
        </p:blipFill>
        <p:spPr>
          <a:xfrm>
            <a:off x="1268378" y="1509094"/>
            <a:ext cx="9391051" cy="3956334"/>
          </a:xfrm>
          <a:prstGeom prst="rect">
            <a:avLst/>
          </a:prstGeom>
        </p:spPr>
      </p:pic>
      <p:sp>
        <p:nvSpPr>
          <p:cNvPr id="4" name="TextBox 3"/>
          <p:cNvSpPr txBox="1"/>
          <p:nvPr/>
        </p:nvSpPr>
        <p:spPr>
          <a:xfrm>
            <a:off x="1268378" y="5583690"/>
            <a:ext cx="8444491" cy="307777"/>
          </a:xfrm>
          <a:prstGeom prst="rect">
            <a:avLst/>
          </a:prstGeom>
          <a:noFill/>
        </p:spPr>
        <p:txBody>
          <a:bodyPr wrap="none" rtlCol="0">
            <a:spAutoFit/>
          </a:bodyPr>
          <a:lstStyle/>
          <a:p>
            <a:r>
              <a:rPr lang="en-SG" sz="1400" dirty="0">
                <a:solidFill>
                  <a:srgbClr val="FF0000"/>
                </a:solidFill>
              </a:rPr>
              <a:t>www.medicareinteractive.org/get-answers/medicare-covered-services/preventive-services/annual-wellness-visit</a:t>
            </a:r>
          </a:p>
        </p:txBody>
      </p:sp>
      <p:sp>
        <p:nvSpPr>
          <p:cNvPr id="5" name="Rectangle 4"/>
          <p:cNvSpPr/>
          <p:nvPr/>
        </p:nvSpPr>
        <p:spPr>
          <a:xfrm>
            <a:off x="3356976" y="5285985"/>
            <a:ext cx="3607496" cy="237600"/>
          </a:xfrm>
          <a:prstGeom prst="rect">
            <a:avLst/>
          </a:prstGeom>
          <a:noFill/>
          <a:ln>
            <a:solidFill>
              <a:schemeClr val="accent2">
                <a:lumMod val="50000"/>
              </a:schemeClr>
            </a:solidFill>
          </a:ln>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
        <p:nvSpPr>
          <p:cNvPr id="8" name="Rectangle 7"/>
          <p:cNvSpPr/>
          <p:nvPr/>
        </p:nvSpPr>
        <p:spPr>
          <a:xfrm>
            <a:off x="1313844" y="4180194"/>
            <a:ext cx="1687764" cy="187891"/>
          </a:xfrm>
          <a:prstGeom prst="rect">
            <a:avLst/>
          </a:prstGeom>
          <a:noFill/>
          <a:ln>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1268378" y="2136902"/>
            <a:ext cx="2326592" cy="217220"/>
          </a:xfrm>
          <a:prstGeom prst="rect">
            <a:avLst/>
          </a:prstGeom>
          <a:noFill/>
          <a:ln>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9"/>
          <p:cNvSpPr/>
          <p:nvPr/>
        </p:nvSpPr>
        <p:spPr>
          <a:xfrm>
            <a:off x="1268378" y="2542493"/>
            <a:ext cx="1163296" cy="212942"/>
          </a:xfrm>
          <a:prstGeom prst="rect">
            <a:avLst/>
          </a:prstGeom>
          <a:no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1268378" y="4539950"/>
            <a:ext cx="2088598" cy="237995"/>
          </a:xfrm>
          <a:prstGeom prst="rect">
            <a:avLst/>
          </a:prstGeom>
          <a:no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486910" y="5977252"/>
            <a:ext cx="11530401" cy="954107"/>
          </a:xfrm>
          <a:prstGeom prst="rect">
            <a:avLst/>
          </a:prstGeom>
          <a:noFill/>
        </p:spPr>
        <p:txBody>
          <a:bodyPr wrap="none" rtlCol="0">
            <a:spAutoFit/>
          </a:bodyPr>
          <a:lstStyle/>
          <a:p>
            <a:pPr lvl="0">
              <a:defRPr/>
            </a:pPr>
            <a:r>
              <a:rPr lang="en-US" sz="1400" dirty="0">
                <a:solidFill>
                  <a:srgbClr val="2A2A2A"/>
                </a:solidFill>
                <a:latin typeface="Source Sans Pro"/>
                <a:cs typeface="Arial"/>
              </a:rPr>
              <a:t>Derek </a:t>
            </a:r>
            <a:r>
              <a:rPr lang="en-US" sz="1400" dirty="0" err="1">
                <a:solidFill>
                  <a:srgbClr val="2A2A2A"/>
                </a:solidFill>
                <a:latin typeface="Source Sans Pro"/>
                <a:cs typeface="Arial"/>
              </a:rPr>
              <a:t>LeRoith</a:t>
            </a:r>
            <a:r>
              <a:rPr lang="en-US" sz="1400" dirty="0">
                <a:solidFill>
                  <a:srgbClr val="2A2A2A"/>
                </a:solidFill>
                <a:latin typeface="Source Sans Pro"/>
                <a:cs typeface="Arial"/>
              </a:rPr>
              <a:t>, Geert Jan </a:t>
            </a:r>
            <a:r>
              <a:rPr lang="en-US" sz="1400" dirty="0" err="1">
                <a:solidFill>
                  <a:srgbClr val="2A2A2A"/>
                </a:solidFill>
                <a:latin typeface="Source Sans Pro"/>
                <a:cs typeface="Arial"/>
              </a:rPr>
              <a:t>Biessels</a:t>
            </a:r>
            <a:r>
              <a:rPr lang="en-US" sz="1400" dirty="0">
                <a:solidFill>
                  <a:srgbClr val="2A2A2A"/>
                </a:solidFill>
                <a:latin typeface="Source Sans Pro"/>
                <a:cs typeface="Arial"/>
              </a:rPr>
              <a:t>, Susan S Braithwaite, Felipe F </a:t>
            </a:r>
            <a:r>
              <a:rPr lang="en-US" sz="1400" dirty="0" err="1">
                <a:solidFill>
                  <a:srgbClr val="2A2A2A"/>
                </a:solidFill>
                <a:latin typeface="Source Sans Pro"/>
                <a:cs typeface="Arial"/>
              </a:rPr>
              <a:t>Casanueva</a:t>
            </a:r>
            <a:r>
              <a:rPr lang="en-US" sz="1400" dirty="0">
                <a:solidFill>
                  <a:srgbClr val="2A2A2A"/>
                </a:solidFill>
                <a:latin typeface="Source Sans Pro"/>
                <a:cs typeface="Arial"/>
              </a:rPr>
              <a:t>, Boris </a:t>
            </a:r>
            <a:r>
              <a:rPr lang="en-US" sz="1400" dirty="0" err="1">
                <a:solidFill>
                  <a:srgbClr val="2A2A2A"/>
                </a:solidFill>
                <a:latin typeface="Source Sans Pro"/>
                <a:cs typeface="Arial"/>
              </a:rPr>
              <a:t>Draznin</a:t>
            </a:r>
            <a:r>
              <a:rPr lang="en-US" sz="1400" dirty="0">
                <a:solidFill>
                  <a:srgbClr val="2A2A2A"/>
                </a:solidFill>
                <a:latin typeface="Source Sans Pro"/>
                <a:cs typeface="Arial"/>
              </a:rPr>
              <a:t>, Jeffrey B Halter, Irl B Hirsch, Marie E McDonnell, </a:t>
            </a:r>
          </a:p>
          <a:p>
            <a:pPr lvl="0">
              <a:defRPr/>
            </a:pPr>
            <a:r>
              <a:rPr lang="en-US" sz="1400" dirty="0">
                <a:solidFill>
                  <a:srgbClr val="2A2A2A"/>
                </a:solidFill>
                <a:latin typeface="Source Sans Pro"/>
                <a:cs typeface="Arial"/>
              </a:rPr>
              <a:t>Mark E Molitch, M Hassan Murad, Alan J Sinclair, Treatment of Diabetes in Older Adults: An Endocrine Society Clinical Practice Guideline, </a:t>
            </a:r>
          </a:p>
          <a:p>
            <a:pPr lvl="0">
              <a:defRPr/>
            </a:pPr>
            <a:r>
              <a:rPr lang="en-US" sz="1400" i="1" dirty="0">
                <a:solidFill>
                  <a:srgbClr val="2A2A2A"/>
                </a:solidFill>
                <a:latin typeface="Source Sans Pro"/>
                <a:cs typeface="Arial"/>
              </a:rPr>
              <a:t>The Journal of Clinical Endocrinology &amp; Metabolism</a:t>
            </a:r>
            <a:r>
              <a:rPr lang="en-US" sz="1400" dirty="0">
                <a:solidFill>
                  <a:srgbClr val="2A2A2A"/>
                </a:solidFill>
                <a:latin typeface="Source Sans Pro"/>
                <a:cs typeface="Arial"/>
              </a:rPr>
              <a:t>, Volume 104, Issue 5, </a:t>
            </a:r>
            <a:r>
              <a:rPr lang="en-US" sz="1400" dirty="0">
                <a:solidFill>
                  <a:srgbClr val="FF0000"/>
                </a:solidFill>
                <a:latin typeface="Source Sans Pro"/>
                <a:cs typeface="Arial"/>
              </a:rPr>
              <a:t>May 2019</a:t>
            </a:r>
            <a:r>
              <a:rPr lang="en-US" sz="1400" dirty="0">
                <a:solidFill>
                  <a:srgbClr val="2A2A2A"/>
                </a:solidFill>
                <a:latin typeface="Source Sans Pro"/>
                <a:cs typeface="Arial"/>
              </a:rPr>
              <a:t>, Pages 1520–1574, </a:t>
            </a:r>
            <a:r>
              <a:rPr lang="en-US" sz="1400" dirty="0">
                <a:solidFill>
                  <a:srgbClr val="006FB7"/>
                </a:solidFill>
                <a:latin typeface="Source Sans Pro"/>
                <a:cs typeface="Arial"/>
                <a:hlinkClick r:id="rId3"/>
              </a:rPr>
              <a:t>https://doi.org/10.1210/jc.2019-00198</a:t>
            </a:r>
            <a:endParaRPr lang="en-SG" sz="1400" dirty="0">
              <a:solidFill>
                <a:srgbClr val="000000"/>
              </a:solidFill>
              <a:latin typeface="Arial"/>
              <a:cs typeface="Arial"/>
            </a:endParaRPr>
          </a:p>
          <a:p>
            <a:endParaRPr lang="en-US" sz="1400" dirty="0"/>
          </a:p>
        </p:txBody>
      </p:sp>
    </p:spTree>
    <p:extLst>
      <p:ext uri="{BB962C8B-B14F-4D97-AF65-F5344CB8AC3E}">
        <p14:creationId xmlns:p14="http://schemas.microsoft.com/office/powerpoint/2010/main" val="46761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EEAB11-02A5-46BF-B31A-D6CD62F323B3}"/>
              </a:ext>
            </a:extLst>
          </p:cNvPr>
          <p:cNvSpPr>
            <a:spLocks noGrp="1"/>
          </p:cNvSpPr>
          <p:nvPr>
            <p:ph idx="1"/>
          </p:nvPr>
        </p:nvSpPr>
        <p:spPr>
          <a:xfrm>
            <a:off x="450938" y="337400"/>
            <a:ext cx="11398684" cy="5412047"/>
          </a:xfrm>
        </p:spPr>
        <p:txBody>
          <a:bodyPr>
            <a:normAutofit/>
          </a:bodyPr>
          <a:lstStyle/>
          <a:p>
            <a:pPr marL="0" indent="0">
              <a:buNone/>
            </a:pPr>
            <a:r>
              <a:rPr lang="en-US" sz="2400" b="1" dirty="0">
                <a:latin typeface="Arial" panose="020B0604020202020204" pitchFamily="34" charset="0"/>
                <a:cs typeface="Arial" panose="020B0604020202020204" pitchFamily="34" charset="0"/>
              </a:rPr>
              <a:t>     </a:t>
            </a:r>
          </a:p>
          <a:p>
            <a:pPr marL="457200" indent="0">
              <a:buNone/>
            </a:pPr>
            <a:r>
              <a:rPr lang="en-US" dirty="0">
                <a:latin typeface="Arial" panose="020B0604020202020204" pitchFamily="34" charset="0"/>
                <a:cs typeface="Arial" panose="020B0604020202020204" pitchFamily="34" charset="0"/>
              </a:rPr>
              <a:t>What is the approach to determining the appropriate glycemic targets for older adults with T2D?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SG" sz="2400" b="1" dirty="0">
                <a:latin typeface="Arial" panose="020B0604020202020204" pitchFamily="34" charset="0"/>
                <a:cs typeface="Arial" panose="020B0604020202020204" pitchFamily="34" charset="0"/>
              </a:rPr>
              <a:t>4.1 In patients aged 65 years and older with diabetes, we recommend that outpatient diabetes regimens be designed specifically to minimize hypoglycaemia.</a:t>
            </a:r>
          </a:p>
          <a:p>
            <a:pPr marL="0" indent="0">
              <a:buNone/>
            </a:pPr>
            <a:endParaRPr lang="en-SG" sz="2400" b="1" dirty="0">
              <a:latin typeface="Arial" panose="020B0604020202020204" pitchFamily="34" charset="0"/>
              <a:cs typeface="Arial" panose="020B0604020202020204" pitchFamily="34" charset="0"/>
            </a:endParaRPr>
          </a:p>
          <a:p>
            <a:pPr marL="0" indent="0">
              <a:buNone/>
            </a:pPr>
            <a:r>
              <a:rPr lang="en-SG" sz="2400" b="1" dirty="0">
                <a:latin typeface="Arial" panose="020B0604020202020204" pitchFamily="34" charset="0"/>
                <a:cs typeface="Arial" panose="020B0604020202020204" pitchFamily="34" charset="0"/>
              </a:rPr>
              <a:t>Technical remark: Although evidence for specific targets is lacking, </a:t>
            </a:r>
            <a:r>
              <a:rPr lang="en-SG" sz="2400" b="1" dirty="0" err="1">
                <a:latin typeface="Arial" panose="020B0604020202020204" pitchFamily="34" charset="0"/>
                <a:cs typeface="Arial" panose="020B0604020202020204" pitchFamily="34" charset="0"/>
              </a:rPr>
              <a:t>glycemic</a:t>
            </a:r>
            <a:r>
              <a:rPr lang="en-SG" sz="2400" b="1" dirty="0">
                <a:latin typeface="Arial" panose="020B0604020202020204" pitchFamily="34" charset="0"/>
                <a:cs typeface="Arial" panose="020B0604020202020204" pitchFamily="34" charset="0"/>
              </a:rPr>
              <a:t> targets should be tailored to overall health and management strategies (e.g., whether a medication that can cause </a:t>
            </a:r>
            <a:r>
              <a:rPr lang="en-SG" sz="2400" b="1" dirty="0" err="1">
                <a:latin typeface="Arial" panose="020B0604020202020204" pitchFamily="34" charset="0"/>
                <a:cs typeface="Arial" panose="020B0604020202020204" pitchFamily="34" charset="0"/>
              </a:rPr>
              <a:t>hypoglycemia</a:t>
            </a:r>
            <a:r>
              <a:rPr lang="en-SG" sz="2400" b="1" dirty="0">
                <a:latin typeface="Arial" panose="020B0604020202020204" pitchFamily="34" charset="0"/>
                <a:cs typeface="Arial" panose="020B0604020202020204" pitchFamily="34" charset="0"/>
              </a:rPr>
              <a:t> is used) (see Table 3).</a:t>
            </a:r>
          </a:p>
          <a:p>
            <a:pPr marL="0" indent="0">
              <a:buNone/>
            </a:pPr>
            <a:endParaRPr lang="en-GB"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237414" y="3087565"/>
            <a:ext cx="1178646" cy="341435"/>
          </a:xfrm>
          <a:prstGeom prst="rect">
            <a:avLst/>
          </a:prstGeom>
        </p:spPr>
      </p:pic>
      <p:sp>
        <p:nvSpPr>
          <p:cNvPr id="6" name="TextBox 5"/>
          <p:cNvSpPr txBox="1"/>
          <p:nvPr/>
        </p:nvSpPr>
        <p:spPr>
          <a:xfrm>
            <a:off x="450938" y="5635147"/>
            <a:ext cx="11530401"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Derek </a:t>
            </a:r>
            <a:r>
              <a:rPr kumimoji="0" lang="en-US" sz="1400" b="0" i="0" u="none" strike="noStrike" kern="1200" cap="none" spc="0" normalizeH="0" baseline="0" noProof="0" dirty="0" err="1">
                <a:ln>
                  <a:noFill/>
                </a:ln>
                <a:solidFill>
                  <a:srgbClr val="2A2A2A"/>
                </a:solidFill>
                <a:effectLst/>
                <a:uLnTx/>
                <a:uFillTx/>
                <a:latin typeface="Source Sans Pro"/>
                <a:ea typeface="+mn-ea"/>
                <a:cs typeface="Arial"/>
              </a:rPr>
              <a:t>LeRoith</a:t>
            </a: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 Geert Jan </a:t>
            </a:r>
            <a:r>
              <a:rPr kumimoji="0" lang="en-US" sz="1400" b="0" i="0" u="none" strike="noStrike" kern="1200" cap="none" spc="0" normalizeH="0" baseline="0" noProof="0" dirty="0" err="1">
                <a:ln>
                  <a:noFill/>
                </a:ln>
                <a:solidFill>
                  <a:srgbClr val="2A2A2A"/>
                </a:solidFill>
                <a:effectLst/>
                <a:uLnTx/>
                <a:uFillTx/>
                <a:latin typeface="Source Sans Pro"/>
                <a:ea typeface="+mn-ea"/>
                <a:cs typeface="Arial"/>
              </a:rPr>
              <a:t>Biessels</a:t>
            </a: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 Susan S Braithwaite, Felipe F </a:t>
            </a:r>
            <a:r>
              <a:rPr kumimoji="0" lang="en-US" sz="1400" b="0" i="0" u="none" strike="noStrike" kern="1200" cap="none" spc="0" normalizeH="0" baseline="0" noProof="0" dirty="0" err="1">
                <a:ln>
                  <a:noFill/>
                </a:ln>
                <a:solidFill>
                  <a:srgbClr val="2A2A2A"/>
                </a:solidFill>
                <a:effectLst/>
                <a:uLnTx/>
                <a:uFillTx/>
                <a:latin typeface="Source Sans Pro"/>
                <a:ea typeface="+mn-ea"/>
                <a:cs typeface="Arial"/>
              </a:rPr>
              <a:t>Casanueva</a:t>
            </a: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 Boris </a:t>
            </a:r>
            <a:r>
              <a:rPr kumimoji="0" lang="en-US" sz="1400" b="0" i="0" u="none" strike="noStrike" kern="1200" cap="none" spc="0" normalizeH="0" baseline="0" noProof="0" dirty="0" err="1">
                <a:ln>
                  <a:noFill/>
                </a:ln>
                <a:solidFill>
                  <a:srgbClr val="2A2A2A"/>
                </a:solidFill>
                <a:effectLst/>
                <a:uLnTx/>
                <a:uFillTx/>
                <a:latin typeface="Source Sans Pro"/>
                <a:ea typeface="+mn-ea"/>
                <a:cs typeface="Arial"/>
              </a:rPr>
              <a:t>Draznin</a:t>
            </a: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 Jeffrey B Halter, </a:t>
            </a:r>
            <a:r>
              <a:rPr kumimoji="0" lang="en-US" sz="1400" b="0" i="0" u="none" strike="noStrike" kern="1200" cap="none" spc="0" normalizeH="0" baseline="0" noProof="0" dirty="0" err="1">
                <a:ln>
                  <a:noFill/>
                </a:ln>
                <a:solidFill>
                  <a:srgbClr val="2A2A2A"/>
                </a:solidFill>
                <a:effectLst/>
                <a:uLnTx/>
                <a:uFillTx/>
                <a:latin typeface="Source Sans Pro"/>
                <a:ea typeface="+mn-ea"/>
                <a:cs typeface="Arial"/>
              </a:rPr>
              <a:t>Irl</a:t>
            </a: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 B Hirsch, Marie E McDonnell,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Mark E </a:t>
            </a:r>
            <a:r>
              <a:rPr kumimoji="0" lang="en-US" sz="1400" b="0" i="0" u="none" strike="noStrike" kern="1200" cap="none" spc="0" normalizeH="0" baseline="0" noProof="0" dirty="0" err="1">
                <a:ln>
                  <a:noFill/>
                </a:ln>
                <a:solidFill>
                  <a:srgbClr val="2A2A2A"/>
                </a:solidFill>
                <a:effectLst/>
                <a:uLnTx/>
                <a:uFillTx/>
                <a:latin typeface="Source Sans Pro"/>
                <a:ea typeface="+mn-ea"/>
                <a:cs typeface="Arial"/>
              </a:rPr>
              <a:t>Molitch</a:t>
            </a: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 M Hassan Murad, Alan J Sinclair, Treatment of Diabetes in Older Adults: An Endocrine Society Clinical Practice Guideline,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A2A2A"/>
                </a:solidFill>
                <a:effectLst/>
                <a:uLnTx/>
                <a:uFillTx/>
                <a:latin typeface="Source Sans Pro"/>
                <a:ea typeface="+mn-ea"/>
                <a:cs typeface="Arial"/>
              </a:rPr>
              <a:t>The Journal of Clinical Endocrinology &amp; Metabolism</a:t>
            </a: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 Volume 104, Issue 5, </a:t>
            </a:r>
            <a:r>
              <a:rPr kumimoji="0" lang="en-US" sz="1400" b="0" i="0" u="none" strike="noStrike" kern="1200" cap="none" spc="0" normalizeH="0" baseline="0" noProof="0" dirty="0">
                <a:ln>
                  <a:noFill/>
                </a:ln>
                <a:solidFill>
                  <a:srgbClr val="FF0000"/>
                </a:solidFill>
                <a:effectLst/>
                <a:uLnTx/>
                <a:uFillTx/>
                <a:latin typeface="Source Sans Pro"/>
                <a:ea typeface="+mn-ea"/>
                <a:cs typeface="Arial"/>
              </a:rPr>
              <a:t>May 2019</a:t>
            </a:r>
            <a:r>
              <a:rPr kumimoji="0" lang="en-US" sz="1400" b="0" i="0" u="none" strike="noStrike" kern="1200" cap="none" spc="0" normalizeH="0" baseline="0" noProof="0" dirty="0">
                <a:ln>
                  <a:noFill/>
                </a:ln>
                <a:solidFill>
                  <a:srgbClr val="2A2A2A"/>
                </a:solidFill>
                <a:effectLst/>
                <a:uLnTx/>
                <a:uFillTx/>
                <a:latin typeface="Source Sans Pro"/>
                <a:ea typeface="+mn-ea"/>
                <a:cs typeface="Arial"/>
              </a:rPr>
              <a:t>, Pages 1520–1574, </a:t>
            </a:r>
            <a:r>
              <a:rPr kumimoji="0" lang="en-US" sz="1400" b="0" i="0" u="none" strike="noStrike" kern="1200" cap="none" spc="0" normalizeH="0" baseline="0" noProof="0" dirty="0">
                <a:ln>
                  <a:noFill/>
                </a:ln>
                <a:solidFill>
                  <a:srgbClr val="006FB7"/>
                </a:solidFill>
                <a:effectLst/>
                <a:uLnTx/>
                <a:uFillTx/>
                <a:latin typeface="Source Sans Pro"/>
                <a:ea typeface="+mn-ea"/>
                <a:cs typeface="Arial"/>
                <a:hlinkClick r:id="rId3"/>
              </a:rPr>
              <a:t>https://doi.org/10.1210/jc.2019-00198</a:t>
            </a:r>
            <a:endParaRPr kumimoji="0" lang="en-SG"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4030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2471" y="0"/>
            <a:ext cx="7979080" cy="6125227"/>
          </a:xfrm>
          <a:prstGeom prst="rect">
            <a:avLst/>
          </a:prstGeom>
        </p:spPr>
      </p:pic>
      <p:sp>
        <p:nvSpPr>
          <p:cNvPr id="4" name="TextBox 3"/>
          <p:cNvSpPr txBox="1"/>
          <p:nvPr/>
        </p:nvSpPr>
        <p:spPr>
          <a:xfrm>
            <a:off x="1189973" y="6137753"/>
            <a:ext cx="127640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Derek </a:t>
            </a:r>
            <a:r>
              <a:rPr kumimoji="0" lang="en-US" sz="1000" b="0" i="0" u="none" strike="noStrike" kern="1200" cap="none" spc="0" normalizeH="0" baseline="0" noProof="0" dirty="0" err="1">
                <a:ln>
                  <a:noFill/>
                </a:ln>
                <a:solidFill>
                  <a:srgbClr val="2A2A2A"/>
                </a:solidFill>
                <a:effectLst/>
                <a:uLnTx/>
                <a:uFillTx/>
                <a:latin typeface="Source Sans Pro"/>
                <a:ea typeface="+mn-ea"/>
                <a:cs typeface="Arial"/>
              </a:rPr>
              <a:t>LeRoith</a:t>
            </a: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 Geert Jan </a:t>
            </a:r>
            <a:r>
              <a:rPr kumimoji="0" lang="en-US" sz="1000" b="0" i="0" u="none" strike="noStrike" kern="1200" cap="none" spc="0" normalizeH="0" baseline="0" noProof="0" dirty="0" err="1">
                <a:ln>
                  <a:noFill/>
                </a:ln>
                <a:solidFill>
                  <a:srgbClr val="2A2A2A"/>
                </a:solidFill>
                <a:effectLst/>
                <a:uLnTx/>
                <a:uFillTx/>
                <a:latin typeface="Source Sans Pro"/>
                <a:ea typeface="+mn-ea"/>
                <a:cs typeface="Arial"/>
              </a:rPr>
              <a:t>Biessels</a:t>
            </a: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 Susan S Braithwaite, Felipe F </a:t>
            </a:r>
            <a:r>
              <a:rPr kumimoji="0" lang="en-US" sz="1000" b="0" i="0" u="none" strike="noStrike" kern="1200" cap="none" spc="0" normalizeH="0" baseline="0" noProof="0" dirty="0" err="1">
                <a:ln>
                  <a:noFill/>
                </a:ln>
                <a:solidFill>
                  <a:srgbClr val="2A2A2A"/>
                </a:solidFill>
                <a:effectLst/>
                <a:uLnTx/>
                <a:uFillTx/>
                <a:latin typeface="Source Sans Pro"/>
                <a:ea typeface="+mn-ea"/>
                <a:cs typeface="Arial"/>
              </a:rPr>
              <a:t>Casanueva</a:t>
            </a: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 Boris </a:t>
            </a:r>
            <a:r>
              <a:rPr kumimoji="0" lang="en-US" sz="1000" b="0" i="0" u="none" strike="noStrike" kern="1200" cap="none" spc="0" normalizeH="0" baseline="0" noProof="0" dirty="0" err="1">
                <a:ln>
                  <a:noFill/>
                </a:ln>
                <a:solidFill>
                  <a:srgbClr val="2A2A2A"/>
                </a:solidFill>
                <a:effectLst/>
                <a:uLnTx/>
                <a:uFillTx/>
                <a:latin typeface="Source Sans Pro"/>
                <a:ea typeface="+mn-ea"/>
                <a:cs typeface="Arial"/>
              </a:rPr>
              <a:t>Draznin</a:t>
            </a: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 Jeffrey B Halter, </a:t>
            </a:r>
            <a:r>
              <a:rPr kumimoji="0" lang="en-US" sz="1000" b="0" i="0" u="none" strike="noStrike" kern="1200" cap="none" spc="0" normalizeH="0" baseline="0" noProof="0" dirty="0" err="1">
                <a:ln>
                  <a:noFill/>
                </a:ln>
                <a:solidFill>
                  <a:srgbClr val="2A2A2A"/>
                </a:solidFill>
                <a:effectLst/>
                <a:uLnTx/>
                <a:uFillTx/>
                <a:latin typeface="Source Sans Pro"/>
                <a:ea typeface="+mn-ea"/>
                <a:cs typeface="Arial"/>
              </a:rPr>
              <a:t>Irl</a:t>
            </a: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 B Hirsch, Marie E McDonnell, Mark E </a:t>
            </a:r>
            <a:r>
              <a:rPr kumimoji="0" lang="en-US" sz="1000" b="0" i="0" u="none" strike="noStrike" kern="1200" cap="none" spc="0" normalizeH="0" baseline="0" noProof="0" dirty="0" err="1">
                <a:ln>
                  <a:noFill/>
                </a:ln>
                <a:solidFill>
                  <a:srgbClr val="2A2A2A"/>
                </a:solidFill>
                <a:effectLst/>
                <a:uLnTx/>
                <a:uFillTx/>
                <a:latin typeface="Source Sans Pro"/>
                <a:ea typeface="+mn-ea"/>
                <a:cs typeface="Arial"/>
              </a:rPr>
              <a:t>Molitch</a:t>
            </a: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 M Hassan Murad,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Alan J Sinclair, Treatment of Diabetes in Older Adults: An Endocrine Society Clinical Practice Guideline, </a:t>
            </a:r>
            <a:r>
              <a:rPr kumimoji="0" lang="en-US" sz="1000" b="0" i="1" u="none" strike="noStrike" kern="1200" cap="none" spc="0" normalizeH="0" baseline="0" noProof="0" dirty="0">
                <a:ln>
                  <a:noFill/>
                </a:ln>
                <a:solidFill>
                  <a:srgbClr val="2A2A2A"/>
                </a:solidFill>
                <a:effectLst/>
                <a:uLnTx/>
                <a:uFillTx/>
                <a:latin typeface="Source Sans Pro"/>
                <a:ea typeface="+mn-ea"/>
                <a:cs typeface="Arial"/>
              </a:rPr>
              <a:t>The Journal of Clinical Endocrinology &amp; Metabolism</a:t>
            </a: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 Volume 104, Issue 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Source Sans Pro"/>
                <a:ea typeface="+mn-ea"/>
                <a:cs typeface="Arial"/>
              </a:rPr>
              <a:t>May 2019</a:t>
            </a:r>
            <a:r>
              <a:rPr kumimoji="0" lang="en-US" sz="1000" b="0" i="0" u="none" strike="noStrike" kern="1200" cap="none" spc="0" normalizeH="0" baseline="0" noProof="0" dirty="0">
                <a:ln>
                  <a:noFill/>
                </a:ln>
                <a:solidFill>
                  <a:srgbClr val="2A2A2A"/>
                </a:solidFill>
                <a:effectLst/>
                <a:uLnTx/>
                <a:uFillTx/>
                <a:latin typeface="Source Sans Pro"/>
                <a:ea typeface="+mn-ea"/>
                <a:cs typeface="Arial"/>
              </a:rPr>
              <a:t>, Pages 1520–1574, </a:t>
            </a:r>
            <a:r>
              <a:rPr kumimoji="0" lang="en-US" sz="1000" b="0" i="0" u="none" strike="noStrike" kern="1200" cap="none" spc="0" normalizeH="0" baseline="0" noProof="0" dirty="0">
                <a:ln>
                  <a:noFill/>
                </a:ln>
                <a:solidFill>
                  <a:srgbClr val="006FB7"/>
                </a:solidFill>
                <a:effectLst/>
                <a:uLnTx/>
                <a:uFillTx/>
                <a:latin typeface="Source Sans Pro"/>
                <a:ea typeface="+mn-ea"/>
                <a:cs typeface="Arial"/>
                <a:hlinkClick r:id="rId3"/>
              </a:rPr>
              <a:t>https://doi.org/10.1210/jc.2019-00198</a:t>
            </a:r>
            <a:endParaRPr kumimoji="0" lang="en-SG"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5950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276350"/>
            <a:ext cx="9526588"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1552575" y="304801"/>
            <a:ext cx="8743950" cy="714375"/>
          </a:xfrm>
        </p:spPr>
        <p:txBody>
          <a:bodyPr/>
          <a:lstStyle/>
          <a:p>
            <a:r>
              <a:rPr lang="en-US" altLang="en-US" sz="2800" dirty="0">
                <a:solidFill>
                  <a:schemeClr val="tx1"/>
                </a:solidFill>
              </a:rPr>
              <a:t>Staying as independent as possible is often critical to quality of life</a:t>
            </a:r>
          </a:p>
        </p:txBody>
      </p:sp>
    </p:spTree>
    <p:extLst>
      <p:ext uri="{BB962C8B-B14F-4D97-AF65-F5344CB8AC3E}">
        <p14:creationId xmlns:p14="http://schemas.microsoft.com/office/powerpoint/2010/main" val="133738746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30" y="188248"/>
            <a:ext cx="9144000" cy="655696"/>
          </a:xfrm>
        </p:spPr>
        <p:txBody>
          <a:bodyPr/>
          <a:lstStyle/>
          <a:p>
            <a:r>
              <a:rPr lang="en-US" dirty="0" err="1"/>
              <a:t>Polypharmacy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61908"/>
              </p:ext>
            </p:extLst>
          </p:nvPr>
        </p:nvGraphicFramePr>
        <p:xfrm>
          <a:off x="2082324" y="1145203"/>
          <a:ext cx="8232978" cy="5009287"/>
        </p:xfrm>
        <a:graphic>
          <a:graphicData uri="http://schemas.openxmlformats.org/drawingml/2006/table">
            <a:tbl>
              <a:tblPr firstRow="1" bandRow="1">
                <a:tableStyleId>{F5AB1C69-6EDB-4FF4-983F-18BD219EF322}</a:tableStyleId>
              </a:tblPr>
              <a:tblGrid>
                <a:gridCol w="4116489">
                  <a:extLst>
                    <a:ext uri="{9D8B030D-6E8A-4147-A177-3AD203B41FA5}">
                      <a16:colId xmlns:a16="http://schemas.microsoft.com/office/drawing/2014/main" val="20000"/>
                    </a:ext>
                  </a:extLst>
                </a:gridCol>
                <a:gridCol w="4116489">
                  <a:extLst>
                    <a:ext uri="{9D8B030D-6E8A-4147-A177-3AD203B41FA5}">
                      <a16:colId xmlns:a16="http://schemas.microsoft.com/office/drawing/2014/main" val="20001"/>
                    </a:ext>
                  </a:extLst>
                </a:gridCol>
              </a:tblGrid>
              <a:tr h="1307311">
                <a:tc>
                  <a:txBody>
                    <a:bodyPr/>
                    <a:lstStyle/>
                    <a:p>
                      <a:pPr algn="ctr">
                        <a:lnSpc>
                          <a:spcPct val="110000"/>
                        </a:lnSpc>
                        <a:spcBef>
                          <a:spcPts val="500"/>
                        </a:spcBef>
                        <a:spcAft>
                          <a:spcPts val="500"/>
                        </a:spcAft>
                      </a:pPr>
                      <a:r>
                        <a:rPr lang="en-US" sz="2200" b="0" dirty="0">
                          <a:solidFill>
                            <a:schemeClr val="bg1"/>
                          </a:solidFill>
                        </a:rPr>
                        <a:t>Common Comorbidities</a:t>
                      </a:r>
                      <a:r>
                        <a:rPr lang="en-US" sz="2200" b="0" baseline="0" dirty="0">
                          <a:solidFill>
                            <a:schemeClr val="bg1"/>
                          </a:solidFill>
                        </a:rPr>
                        <a:t> Requiring Daily Multiple-drug Regimens</a:t>
                      </a:r>
                      <a:endParaRPr lang="en-US" sz="2200" b="0" dirty="0">
                        <a:solidFill>
                          <a:schemeClr val="bg1"/>
                        </a:solidFill>
                      </a:endParaRPr>
                    </a:p>
                  </a:txBody>
                  <a:tcPr/>
                </a:tc>
                <a:tc>
                  <a:txBody>
                    <a:bodyPr/>
                    <a:lstStyle/>
                    <a:p>
                      <a:pPr marL="0" marR="0" indent="0" algn="ctr" defTabSz="914400" rtl="0" eaLnBrk="1" fontAlgn="auto" latinLnBrk="0" hangingPunct="1">
                        <a:lnSpc>
                          <a:spcPct val="110000"/>
                        </a:lnSpc>
                        <a:spcBef>
                          <a:spcPts val="500"/>
                        </a:spcBef>
                        <a:spcAft>
                          <a:spcPts val="500"/>
                        </a:spcAft>
                        <a:buClrTx/>
                        <a:buSzTx/>
                        <a:buFontTx/>
                        <a:buNone/>
                        <a:tabLst/>
                        <a:defRPr/>
                      </a:pPr>
                      <a:r>
                        <a:rPr lang="en-US" sz="2200" b="0" dirty="0">
                          <a:solidFill>
                            <a:schemeClr val="bg1"/>
                          </a:solidFill>
                        </a:rPr>
                        <a:t>Common Comorbidities</a:t>
                      </a:r>
                      <a:r>
                        <a:rPr lang="en-US" sz="2200" b="0" baseline="0" dirty="0">
                          <a:solidFill>
                            <a:schemeClr val="bg1"/>
                          </a:solidFill>
                        </a:rPr>
                        <a:t> Requiring Occasional Multiple-drug Regimens</a:t>
                      </a:r>
                      <a:endParaRPr lang="en-US" sz="2200" b="0" dirty="0">
                        <a:solidFill>
                          <a:schemeClr val="bg1"/>
                        </a:solidFill>
                      </a:endParaRPr>
                    </a:p>
                  </a:txBody>
                  <a:tcPr/>
                </a:tc>
                <a:extLst>
                  <a:ext uri="{0D108BD9-81ED-4DB2-BD59-A6C34878D82A}">
                    <a16:rowId xmlns:a16="http://schemas.microsoft.com/office/drawing/2014/main" val="10000"/>
                  </a:ext>
                </a:extLst>
              </a:tr>
              <a:tr h="462747">
                <a:tc>
                  <a:txBody>
                    <a:bodyPr/>
                    <a:lstStyle/>
                    <a:p>
                      <a:pPr algn="l"/>
                      <a:r>
                        <a:rPr lang="en-US" sz="2000" dirty="0"/>
                        <a:t>Hypertension</a:t>
                      </a:r>
                    </a:p>
                  </a:txBody>
                  <a:tcPr/>
                </a:tc>
                <a:tc>
                  <a:txBody>
                    <a:bodyPr/>
                    <a:lstStyle/>
                    <a:p>
                      <a:pPr algn="l"/>
                      <a:r>
                        <a:rPr lang="en-US" sz="2000" kern="1200" dirty="0">
                          <a:effectLst/>
                        </a:rPr>
                        <a:t>Glaucoma</a:t>
                      </a:r>
                      <a:endParaRPr lang="en-US" sz="2000" dirty="0"/>
                    </a:p>
                  </a:txBody>
                  <a:tcPr/>
                </a:tc>
                <a:extLst>
                  <a:ext uri="{0D108BD9-81ED-4DB2-BD59-A6C34878D82A}">
                    <a16:rowId xmlns:a16="http://schemas.microsoft.com/office/drawing/2014/main" val="10001"/>
                  </a:ext>
                </a:extLst>
              </a:tr>
              <a:tr h="462747">
                <a:tc>
                  <a:txBody>
                    <a:bodyPr/>
                    <a:lstStyle/>
                    <a:p>
                      <a:pPr algn="l"/>
                      <a:r>
                        <a:rPr lang="en-US" sz="2000" dirty="0"/>
                        <a:t>Dyslipidemia</a:t>
                      </a:r>
                    </a:p>
                  </a:txBody>
                  <a:tcPr/>
                </a:tc>
                <a:tc>
                  <a:txBody>
                    <a:bodyPr/>
                    <a:lstStyle/>
                    <a:p>
                      <a:pPr algn="l"/>
                      <a:r>
                        <a:rPr lang="en-US" sz="2000" kern="1200" dirty="0">
                          <a:effectLst/>
                        </a:rPr>
                        <a:t>Peripheral Vascular Disease</a:t>
                      </a:r>
                      <a:endParaRPr lang="en-US" sz="2000" dirty="0"/>
                    </a:p>
                  </a:txBody>
                  <a:tcPr/>
                </a:tc>
                <a:extLst>
                  <a:ext uri="{0D108BD9-81ED-4DB2-BD59-A6C34878D82A}">
                    <a16:rowId xmlns:a16="http://schemas.microsoft.com/office/drawing/2014/main" val="10002"/>
                  </a:ext>
                </a:extLst>
              </a:tr>
              <a:tr h="462747">
                <a:tc>
                  <a:txBody>
                    <a:bodyPr/>
                    <a:lstStyle/>
                    <a:p>
                      <a:pPr algn="l"/>
                      <a:r>
                        <a:rPr lang="en-US" sz="2000" kern="1200" dirty="0">
                          <a:effectLst/>
                        </a:rPr>
                        <a:t>Coronary artery disease</a:t>
                      </a:r>
                      <a:endParaRPr lang="en-US" sz="2000" dirty="0"/>
                    </a:p>
                  </a:txBody>
                  <a:tcPr/>
                </a:tc>
                <a:tc>
                  <a:txBody>
                    <a:bodyPr/>
                    <a:lstStyle/>
                    <a:p>
                      <a:pPr algn="l"/>
                      <a:r>
                        <a:rPr lang="en-US" sz="2000" kern="1200" dirty="0">
                          <a:effectLst/>
                        </a:rPr>
                        <a:t>Lower-extremity Ulcers</a:t>
                      </a:r>
                      <a:endParaRPr lang="en-US" sz="2000" dirty="0"/>
                    </a:p>
                  </a:txBody>
                  <a:tcPr/>
                </a:tc>
                <a:extLst>
                  <a:ext uri="{0D108BD9-81ED-4DB2-BD59-A6C34878D82A}">
                    <a16:rowId xmlns:a16="http://schemas.microsoft.com/office/drawing/2014/main" val="10003"/>
                  </a:ext>
                </a:extLst>
              </a:tr>
              <a:tr h="462747">
                <a:tc>
                  <a:txBody>
                    <a:bodyPr/>
                    <a:lstStyle/>
                    <a:p>
                      <a:pPr algn="l"/>
                      <a:r>
                        <a:rPr lang="en-US" sz="2000" kern="1200" dirty="0">
                          <a:effectLst/>
                        </a:rPr>
                        <a:t>Renal disease</a:t>
                      </a:r>
                      <a:endParaRPr lang="en-US" sz="2000" dirty="0"/>
                    </a:p>
                  </a:txBody>
                  <a:tcPr/>
                </a:tc>
                <a:tc>
                  <a:txBody>
                    <a:bodyPr/>
                    <a:lstStyle/>
                    <a:p>
                      <a:pPr algn="l"/>
                      <a:r>
                        <a:rPr lang="en-US" sz="2000" dirty="0"/>
                        <a:t>Obesity</a:t>
                      </a:r>
                    </a:p>
                  </a:txBody>
                  <a:tcPr>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462747">
                <a:tc>
                  <a:txBody>
                    <a:bodyPr/>
                    <a:lstStyle/>
                    <a:p>
                      <a:pPr algn="l"/>
                      <a:r>
                        <a:rPr lang="en-US" sz="2000" kern="1200" dirty="0">
                          <a:effectLst/>
                        </a:rPr>
                        <a:t>Congestive heart failure</a:t>
                      </a:r>
                      <a:endParaRPr lang="en-US" sz="2000" dirty="0"/>
                    </a:p>
                  </a:txBody>
                  <a:tcPr>
                    <a:lnR w="6350" cap="flat" cmpd="sng" algn="ctr">
                      <a:solidFill>
                        <a:srgbClr val="FFFFFF"/>
                      </a:solidFill>
                      <a:prstDash val="solid"/>
                      <a:round/>
                      <a:headEnd type="none" w="med" len="med"/>
                      <a:tailEnd type="none" w="med" len="med"/>
                    </a:lnR>
                  </a:tcPr>
                </a:tc>
                <a:tc>
                  <a:txBody>
                    <a:bodyPr/>
                    <a:lstStyle/>
                    <a:p>
                      <a:pPr algn="ctr"/>
                      <a:r>
                        <a:rPr lang="en-US" sz="2000" dirty="0"/>
                        <a:t>Glucose Lowering Medications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solidFill>
                  </a:tcPr>
                </a:tc>
                <a:extLst>
                  <a:ext uri="{0D108BD9-81ED-4DB2-BD59-A6C34878D82A}">
                    <a16:rowId xmlns:a16="http://schemas.microsoft.com/office/drawing/2014/main" val="10005"/>
                  </a:ext>
                </a:extLst>
              </a:tr>
              <a:tr h="462747">
                <a:tc>
                  <a:txBody>
                    <a:bodyPr/>
                    <a:lstStyle/>
                    <a:p>
                      <a:pPr algn="l"/>
                      <a:r>
                        <a:rPr lang="en-US" sz="2000" kern="1200" dirty="0">
                          <a:effectLst/>
                        </a:rPr>
                        <a:t>Neuropathy</a:t>
                      </a:r>
                      <a:endParaRPr lang="en-US" sz="2000" dirty="0"/>
                    </a:p>
                  </a:txBody>
                  <a:tcPr>
                    <a:lnR w="6350" cap="flat" cmpd="sng" algn="ctr">
                      <a:solidFill>
                        <a:srgbClr val="FFFFFF"/>
                      </a:solidFill>
                      <a:prstDash val="solid"/>
                      <a:round/>
                      <a:headEnd type="none" w="med" len="med"/>
                      <a:tailEnd type="none" w="med" len="med"/>
                    </a:lnR>
                  </a:tcPr>
                </a:tc>
                <a:tc rowSpan="3">
                  <a:txBody>
                    <a:bodyPr/>
                    <a:lstStyle/>
                    <a:p>
                      <a:pPr marL="164592" marR="0" indent="-164592" algn="l" defTabSz="914400" rtl="0" eaLnBrk="1" fontAlgn="auto" latinLnBrk="0" hangingPunct="1">
                        <a:lnSpc>
                          <a:spcPct val="100000"/>
                        </a:lnSpc>
                        <a:spcBef>
                          <a:spcPts val="0"/>
                        </a:spcBef>
                        <a:spcAft>
                          <a:spcPts val="0"/>
                        </a:spcAft>
                        <a:buClrTx/>
                        <a:buSzTx/>
                        <a:buFont typeface="Arial"/>
                        <a:buChar char="•"/>
                        <a:tabLst/>
                        <a:defRPr/>
                      </a:pPr>
                      <a:r>
                        <a:rPr lang="en-US" sz="2000" dirty="0"/>
                        <a:t>11 classes of non-insulin drugs</a:t>
                      </a:r>
                    </a:p>
                    <a:p>
                      <a:pPr marL="164592" marR="0" indent="-164592" algn="l" defTabSz="914400" rtl="0" eaLnBrk="1" fontAlgn="auto" latinLnBrk="0" hangingPunct="1">
                        <a:lnSpc>
                          <a:spcPct val="100000"/>
                        </a:lnSpc>
                        <a:spcBef>
                          <a:spcPts val="0"/>
                        </a:spcBef>
                        <a:spcAft>
                          <a:spcPts val="0"/>
                        </a:spcAft>
                        <a:buClrTx/>
                        <a:buSzTx/>
                        <a:buFont typeface="Arial"/>
                        <a:buChar char="•"/>
                        <a:tabLst/>
                        <a:defRPr/>
                      </a:pPr>
                      <a:r>
                        <a:rPr lang="en-US" sz="2000" dirty="0"/>
                        <a:t>3 rapid-acting insulin analogs</a:t>
                      </a:r>
                    </a:p>
                    <a:p>
                      <a:pPr marL="164592" marR="0" indent="-164592" algn="l" defTabSz="914400" rtl="0" eaLnBrk="1" fontAlgn="auto" latinLnBrk="0" hangingPunct="1">
                        <a:lnSpc>
                          <a:spcPct val="100000"/>
                        </a:lnSpc>
                        <a:spcBef>
                          <a:spcPts val="0"/>
                        </a:spcBef>
                        <a:spcAft>
                          <a:spcPts val="0"/>
                        </a:spcAft>
                        <a:buClrTx/>
                        <a:buSzTx/>
                        <a:buFont typeface="Arial"/>
                        <a:buChar char="•"/>
                        <a:tabLst/>
                        <a:defRPr/>
                      </a:pPr>
                      <a:r>
                        <a:rPr lang="en-US" sz="2000" dirty="0"/>
                        <a:t>3 long-acting analogs</a:t>
                      </a:r>
                    </a:p>
                    <a:p>
                      <a:pPr marL="164592" marR="0" indent="-164592" algn="l" defTabSz="914400" rtl="0" eaLnBrk="1" fontAlgn="auto" latinLnBrk="0" hangingPunct="1">
                        <a:lnSpc>
                          <a:spcPct val="100000"/>
                        </a:lnSpc>
                        <a:spcBef>
                          <a:spcPts val="0"/>
                        </a:spcBef>
                        <a:spcAft>
                          <a:spcPts val="0"/>
                        </a:spcAft>
                        <a:buClrTx/>
                        <a:buSzTx/>
                        <a:buFont typeface="Arial"/>
                        <a:buChar char="•"/>
                        <a:tabLst/>
                        <a:defRPr/>
                      </a:pPr>
                      <a:r>
                        <a:rPr lang="en-US" sz="2000" dirty="0"/>
                        <a:t>Traditional </a:t>
                      </a:r>
                      <a:r>
                        <a:rPr lang="en-US" sz="2000" dirty="0" err="1"/>
                        <a:t>insulins</a:t>
                      </a:r>
                      <a:endParaRPr lang="en-US" sz="2000" dirty="0"/>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10006"/>
                  </a:ext>
                </a:extLst>
              </a:tr>
              <a:tr h="462747">
                <a:tc>
                  <a:txBody>
                    <a:bodyPr/>
                    <a:lstStyle/>
                    <a:p>
                      <a:pPr algn="l"/>
                      <a:r>
                        <a:rPr lang="en-US" sz="2000" dirty="0"/>
                        <a:t>Cognitive Dysfunction</a:t>
                      </a:r>
                    </a:p>
                  </a:txBody>
                  <a:tcPr>
                    <a:lnR w="6350" cap="flat" cmpd="sng" algn="ctr">
                      <a:solidFill>
                        <a:srgbClr val="FFFFFF"/>
                      </a:solidFill>
                      <a:prstDash val="solid"/>
                      <a:round/>
                      <a:headEnd type="none" w="med" len="med"/>
                      <a:tailEnd type="none" w="med" len="med"/>
                    </a:lnR>
                  </a:tcPr>
                </a:tc>
                <a:tc vMerge="1">
                  <a:txBody>
                    <a:bodyPr/>
                    <a:lstStyle/>
                    <a:p>
                      <a:pPr algn="l"/>
                      <a:endParaRPr lang="en-US" sz="2000" dirty="0"/>
                    </a:p>
                  </a:txBody>
                  <a:tcPr/>
                </a:tc>
                <a:extLst>
                  <a:ext uri="{0D108BD9-81ED-4DB2-BD59-A6C34878D82A}">
                    <a16:rowId xmlns:a16="http://schemas.microsoft.com/office/drawing/2014/main" val="10007"/>
                  </a:ext>
                </a:extLst>
              </a:tr>
              <a:tr h="462747">
                <a:tc>
                  <a:txBody>
                    <a:bodyPr/>
                    <a:lstStyle/>
                    <a:p>
                      <a:pPr algn="l"/>
                      <a:r>
                        <a:rPr lang="en-US" sz="2000" dirty="0"/>
                        <a:t>Depression</a:t>
                      </a:r>
                    </a:p>
                  </a:txBody>
                  <a:tcPr>
                    <a:lnR w="6350" cap="flat" cmpd="sng" algn="ctr">
                      <a:solidFill>
                        <a:srgbClr val="FFFFFF"/>
                      </a:solidFill>
                      <a:prstDash val="solid"/>
                      <a:round/>
                      <a:headEnd type="none" w="med" len="med"/>
                      <a:tailEnd type="none" w="med" len="med"/>
                    </a:lnR>
                  </a:tcPr>
                </a:tc>
                <a:tc vMerge="1">
                  <a:txBody>
                    <a:bodyPr/>
                    <a:lstStyle/>
                    <a:p>
                      <a:pPr algn="l"/>
                      <a:endParaRPr lang="en-US" sz="2000" dirty="0"/>
                    </a:p>
                  </a:txBody>
                  <a:tcPr/>
                </a:tc>
                <a:extLst>
                  <a:ext uri="{0D108BD9-81ED-4DB2-BD59-A6C34878D82A}">
                    <a16:rowId xmlns:a16="http://schemas.microsoft.com/office/drawing/2014/main" val="10008"/>
                  </a:ext>
                </a:extLst>
              </a:tr>
            </a:tbl>
          </a:graphicData>
        </a:graphic>
      </p:graphicFrame>
      <p:pic>
        <p:nvPicPr>
          <p:cNvPr id="9" name="Picture 8"/>
          <p:cNvPicPr>
            <a:picLocks noChangeAspect="1"/>
          </p:cNvPicPr>
          <p:nvPr/>
        </p:nvPicPr>
        <p:blipFill>
          <a:blip r:embed="rId3"/>
          <a:stretch>
            <a:fillRect/>
          </a:stretch>
        </p:blipFill>
        <p:spPr>
          <a:xfrm>
            <a:off x="9154492" y="5976791"/>
            <a:ext cx="963399" cy="798997"/>
          </a:xfrm>
          <a:prstGeom prst="rect">
            <a:avLst/>
          </a:prstGeom>
        </p:spPr>
      </p:pic>
    </p:spTree>
    <p:extLst>
      <p:ext uri="{BB962C8B-B14F-4D97-AF65-F5344CB8AC3E}">
        <p14:creationId xmlns:p14="http://schemas.microsoft.com/office/powerpoint/2010/main" val="63324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ALTER cover art"/>
          <p:cNvPicPr>
            <a:picLocks noChangeAspect="1" noChangeArrowheads="1"/>
          </p:cNvPicPr>
          <p:nvPr/>
        </p:nvPicPr>
        <p:blipFill>
          <a:blip r:embed="rId3">
            <a:extLst>
              <a:ext uri="{28A0092B-C50C-407E-A947-70E740481C1C}">
                <a14:useLocalDpi xmlns:a14="http://schemas.microsoft.com/office/drawing/2010/main" val="0"/>
              </a:ext>
            </a:extLst>
          </a:blip>
          <a:srcRect l="4861" t="10391" r="7120" b="5768"/>
          <a:stretch>
            <a:fillRect/>
          </a:stretch>
        </p:blipFill>
        <p:spPr bwMode="auto">
          <a:xfrm>
            <a:off x="2552701" y="904875"/>
            <a:ext cx="635635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849438" y="5155182"/>
            <a:ext cx="7762875" cy="566738"/>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z="2400" b="1" dirty="0"/>
              <a:t>Jeffrey B. Halter, MD</a:t>
            </a:r>
            <a:endParaRPr lang="en-US" altLang="en-US" sz="2400" dirty="0"/>
          </a:p>
        </p:txBody>
      </p:sp>
      <p:sp>
        <p:nvSpPr>
          <p:cNvPr id="3076" name="Rectangle 4"/>
          <p:cNvSpPr>
            <a:spLocks noGrp="1" noChangeArrowheads="1"/>
          </p:cNvSpPr>
          <p:nvPr>
            <p:ph type="subTitle" idx="1"/>
          </p:nvPr>
        </p:nvSpPr>
        <p:spPr>
          <a:xfrm>
            <a:off x="1681843" y="5574963"/>
            <a:ext cx="11430000" cy="1000125"/>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lgn="l">
              <a:spcBef>
                <a:spcPct val="0"/>
              </a:spcBef>
            </a:pPr>
            <a:r>
              <a:rPr lang="en-US" sz="2400" b="1" dirty="0"/>
              <a:t>2019 International Congress of Diabetes and Metabolism</a:t>
            </a:r>
            <a:r>
              <a:rPr lang="en-US" sz="2400" dirty="0"/>
              <a:t> </a:t>
            </a:r>
            <a:r>
              <a:rPr lang="en-US" altLang="en-US" sz="2400" b="1" dirty="0"/>
              <a:t> </a:t>
            </a:r>
          </a:p>
          <a:p>
            <a:pPr algn="l">
              <a:spcBef>
                <a:spcPct val="0"/>
              </a:spcBef>
            </a:pPr>
            <a:r>
              <a:rPr lang="en-US" altLang="en-US" sz="2400" b="1" dirty="0"/>
              <a:t>                                     Seoul, Korea</a:t>
            </a:r>
          </a:p>
          <a:p>
            <a:pPr algn="l">
              <a:spcBef>
                <a:spcPct val="0"/>
              </a:spcBef>
            </a:pPr>
            <a:r>
              <a:rPr lang="en-US" altLang="en-US" sz="2400" b="1" dirty="0"/>
              <a:t>                                   October 11, 2019</a:t>
            </a:r>
          </a:p>
        </p:txBody>
      </p:sp>
      <p:sp>
        <p:nvSpPr>
          <p:cNvPr id="3077" name="Text Box 5"/>
          <p:cNvSpPr txBox="1">
            <a:spLocks noChangeArrowheads="1"/>
          </p:cNvSpPr>
          <p:nvPr/>
        </p:nvSpPr>
        <p:spPr bwMode="auto">
          <a:xfrm>
            <a:off x="636814" y="296346"/>
            <a:ext cx="10475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nchorCtr="1">
            <a:spAutoFit/>
          </a:bodyPr>
          <a:lstStyle>
            <a:lvl1pPr>
              <a:defRPr kumimoji="1" sz="1400" b="1">
                <a:solidFill>
                  <a:schemeClr val="tx1"/>
                </a:solidFill>
                <a:latin typeface="Arial" panose="020B0604020202020204" pitchFamily="34" charset="0"/>
              </a:defRPr>
            </a:lvl1pPr>
            <a:lvl2pPr marL="742950" indent="-285750">
              <a:defRPr kumimoji="1" sz="1400" b="1">
                <a:solidFill>
                  <a:schemeClr val="tx1"/>
                </a:solidFill>
                <a:latin typeface="Arial" panose="020B0604020202020204" pitchFamily="34" charset="0"/>
              </a:defRPr>
            </a:lvl2pPr>
            <a:lvl3pPr marL="1143000" indent="-228600">
              <a:defRPr kumimoji="1" sz="1400" b="1">
                <a:solidFill>
                  <a:schemeClr val="tx1"/>
                </a:solidFill>
                <a:latin typeface="Arial" panose="020B0604020202020204" pitchFamily="34" charset="0"/>
              </a:defRPr>
            </a:lvl3pPr>
            <a:lvl4pPr marL="1600200" indent="-228600">
              <a:defRPr kumimoji="1" sz="1400" b="1">
                <a:solidFill>
                  <a:schemeClr val="tx1"/>
                </a:solidFill>
                <a:latin typeface="Arial" panose="020B0604020202020204" pitchFamily="34" charset="0"/>
              </a:defRPr>
            </a:lvl4pPr>
            <a:lvl5pPr marL="2057400" indent="-228600">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14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Management of hyperglycemia in older adults with diabetes</a:t>
            </a:r>
            <a:endParaRPr kumimoji="1"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4355267"/>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64861" y="378676"/>
            <a:ext cx="7850394" cy="655696"/>
          </a:xfrm>
        </p:spPr>
        <p:txBody>
          <a:bodyPr/>
          <a:lstStyle/>
          <a:p>
            <a:r>
              <a:rPr lang="en-US" dirty="0">
                <a:solidFill>
                  <a:schemeClr val="tx1"/>
                </a:solidFill>
              </a:rPr>
              <a:t>Disclosure</a:t>
            </a:r>
          </a:p>
        </p:txBody>
      </p:sp>
      <p:sp>
        <p:nvSpPr>
          <p:cNvPr id="3" name="Content Placeholder 2"/>
          <p:cNvSpPr>
            <a:spLocks noGrp="1"/>
          </p:cNvSpPr>
          <p:nvPr>
            <p:ph idx="1"/>
          </p:nvPr>
        </p:nvSpPr>
        <p:spPr>
          <a:xfrm>
            <a:off x="525518" y="1136026"/>
            <a:ext cx="10698752" cy="5138650"/>
          </a:xfrm>
        </p:spPr>
        <p:txBody>
          <a:bodyPr>
            <a:normAutofit/>
          </a:bodyPr>
          <a:lstStyle/>
          <a:p>
            <a:pPr marL="0" indent="0">
              <a:buNone/>
            </a:pPr>
            <a:endParaRPr lang="en-US" dirty="0"/>
          </a:p>
          <a:p>
            <a:pPr marL="0" indent="0"/>
            <a:r>
              <a:rPr lang="en-US" sz="3200" dirty="0"/>
              <a:t> None</a:t>
            </a:r>
          </a:p>
          <a:p>
            <a:r>
              <a:rPr lang="en-US" sz="3200" dirty="0"/>
              <a:t> </a:t>
            </a:r>
            <a:r>
              <a:rPr lang="en-US" dirty="0">
                <a:latin typeface="Source Sans Pro"/>
              </a:rPr>
              <a:t>Derek </a:t>
            </a:r>
            <a:r>
              <a:rPr lang="en-US" dirty="0" err="1">
                <a:latin typeface="Source Sans Pro"/>
              </a:rPr>
              <a:t>LeRoith</a:t>
            </a:r>
            <a:r>
              <a:rPr lang="en-US" dirty="0">
                <a:latin typeface="Source Sans Pro"/>
              </a:rPr>
              <a:t>, Geert Jan </a:t>
            </a:r>
            <a:r>
              <a:rPr lang="en-US" dirty="0" err="1">
                <a:latin typeface="Source Sans Pro"/>
              </a:rPr>
              <a:t>Biessels</a:t>
            </a:r>
            <a:r>
              <a:rPr lang="en-US" dirty="0">
                <a:latin typeface="Source Sans Pro"/>
              </a:rPr>
              <a:t>, Susan S Braithwaite, Felipe F </a:t>
            </a:r>
            <a:r>
              <a:rPr lang="en-US" dirty="0" err="1">
                <a:latin typeface="Source Sans Pro"/>
              </a:rPr>
              <a:t>Casanueva</a:t>
            </a:r>
            <a:r>
              <a:rPr lang="en-US" dirty="0">
                <a:latin typeface="Source Sans Pro"/>
              </a:rPr>
              <a:t>, Boris </a:t>
            </a:r>
            <a:r>
              <a:rPr lang="en-US" dirty="0" err="1">
                <a:latin typeface="Source Sans Pro"/>
              </a:rPr>
              <a:t>Draznin</a:t>
            </a:r>
            <a:r>
              <a:rPr lang="en-US" dirty="0">
                <a:latin typeface="Source Sans Pro"/>
              </a:rPr>
              <a:t>, Jeffrey B Halter, Irl B Hirsch, Marie E McDonnell, Mark E Molitch, M Hassan Murad, Alan J Sinclair, Treatment of Diabetes in Older Adults: An Endocrine Society Clinical Practice Guideline, </a:t>
            </a:r>
            <a:r>
              <a:rPr lang="en-US" i="1" dirty="0">
                <a:latin typeface="Source Sans Pro"/>
              </a:rPr>
              <a:t>The Journal of Clinical Endocrinology &amp; Metabolism</a:t>
            </a:r>
            <a:r>
              <a:rPr lang="en-US" dirty="0">
                <a:latin typeface="Source Sans Pro"/>
              </a:rPr>
              <a:t>, Volume 104, Issue 5, </a:t>
            </a:r>
            <a:r>
              <a:rPr lang="en-US" dirty="0">
                <a:solidFill>
                  <a:srgbClr val="FF0000"/>
                </a:solidFill>
                <a:latin typeface="Source Sans Pro"/>
              </a:rPr>
              <a:t>May 2019</a:t>
            </a:r>
            <a:r>
              <a:rPr lang="en-US" dirty="0">
                <a:latin typeface="Source Sans Pro"/>
              </a:rPr>
              <a:t>, Pages 1520–1574,</a:t>
            </a:r>
            <a:r>
              <a:rPr lang="en-US" dirty="0">
                <a:solidFill>
                  <a:srgbClr val="2A2A2A"/>
                </a:solidFill>
                <a:latin typeface="Source Sans Pro"/>
              </a:rPr>
              <a:t> </a:t>
            </a:r>
            <a:r>
              <a:rPr lang="en-US" dirty="0">
                <a:solidFill>
                  <a:srgbClr val="006FB7"/>
                </a:solidFill>
                <a:latin typeface="Source Sans Pro"/>
                <a:hlinkClick r:id="rId2"/>
              </a:rPr>
              <a:t>https://doi.org/10.1210/jc.2019-00198</a:t>
            </a:r>
            <a:endParaRPr lang="en-US" dirty="0">
              <a:solidFill>
                <a:prstClr val="black"/>
              </a:solidFill>
              <a:latin typeface="Calibri" panose="020F0502020204030204"/>
            </a:endParaRPr>
          </a:p>
          <a:p>
            <a:endParaRPr lang="en-SG" dirty="0"/>
          </a:p>
          <a:p>
            <a:pPr marL="0" indent="0"/>
            <a:endParaRPr lang="en-US" dirty="0"/>
          </a:p>
        </p:txBody>
      </p:sp>
    </p:spTree>
    <p:extLst>
      <p:ext uri="{BB962C8B-B14F-4D97-AF65-F5344CB8AC3E}">
        <p14:creationId xmlns:p14="http://schemas.microsoft.com/office/powerpoint/2010/main" val="419720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28213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60476" y="366714"/>
            <a:ext cx="95551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1400" b="1">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1400" b="1">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1400" b="1">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1400" b="1">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1400" b="1">
                <a:solidFill>
                  <a:schemeClr val="tx1"/>
                </a:solidFill>
                <a:latin typeface="Arial" panose="020B0604020202020204" pitchFamily="34" charset="0"/>
              </a:defRPr>
            </a:lvl9pPr>
          </a:lstStyle>
          <a:p>
            <a:pPr algn="ctr" fontAlgn="base" hangingPunct="0">
              <a:lnSpc>
                <a:spcPct val="97000"/>
              </a:lnSpc>
              <a:spcBef>
                <a:spcPct val="0"/>
              </a:spcBef>
              <a:spcAft>
                <a:spcPct val="0"/>
              </a:spcAft>
              <a:buClr>
                <a:srgbClr val="FFFFFF"/>
              </a:buClr>
              <a:buSzPct val="45000"/>
            </a:pPr>
            <a:r>
              <a:rPr kumimoji="0" lang="en-GB" altLang="en-US" sz="1600">
                <a:solidFill>
                  <a:srgbClr val="000000"/>
                </a:solidFill>
              </a:rPr>
              <a:t>Risk of Death from Any Cause and from Cardiovascular Causes and the Number of Cardiovascular Events, According to Treatment Group</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6270626"/>
            <a:ext cx="2684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263" y="1154113"/>
            <a:ext cx="26336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3200400" y="6321425"/>
            <a:ext cx="440848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kumimoji="1" sz="1400" b="1">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kumimoji="1" sz="1400" b="1">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kumimoji="1" sz="1400" b="1">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kumimoji="1" sz="1400" b="1">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Ls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Ls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Ls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Lst>
              <a:defRPr kumimoji="1" sz="1400" b="1">
                <a:solidFill>
                  <a:schemeClr val="tx1"/>
                </a:solidFill>
                <a:latin typeface="Arial" panose="020B0604020202020204" pitchFamily="34" charset="0"/>
              </a:defRPr>
            </a:lvl9pPr>
          </a:lstStyle>
          <a:p>
            <a:pPr fontAlgn="base" hangingPunct="0">
              <a:lnSpc>
                <a:spcPct val="97000"/>
              </a:lnSpc>
              <a:spcBef>
                <a:spcPct val="0"/>
              </a:spcBef>
              <a:spcAft>
                <a:spcPct val="0"/>
              </a:spcAft>
              <a:buClr>
                <a:srgbClr val="FFFFFF"/>
              </a:buClr>
              <a:buSzPct val="45000"/>
            </a:pPr>
            <a:r>
              <a:rPr kumimoji="0" lang="en-GB" altLang="en-US" sz="1200" dirty="0" err="1">
                <a:solidFill>
                  <a:srgbClr val="000000"/>
                </a:solidFill>
              </a:rPr>
              <a:t>Gaede</a:t>
            </a:r>
            <a:r>
              <a:rPr kumimoji="0" lang="en-GB" altLang="en-US" sz="1200" dirty="0">
                <a:solidFill>
                  <a:srgbClr val="000000"/>
                </a:solidFill>
              </a:rPr>
              <a:t> P et al. N </a:t>
            </a:r>
            <a:r>
              <a:rPr kumimoji="0" lang="en-GB" altLang="en-US" sz="1200" dirty="0" err="1">
                <a:solidFill>
                  <a:srgbClr val="000000"/>
                </a:solidFill>
              </a:rPr>
              <a:t>Engl</a:t>
            </a:r>
            <a:r>
              <a:rPr kumimoji="0" lang="en-GB" altLang="en-US" sz="1200" dirty="0">
                <a:solidFill>
                  <a:srgbClr val="000000"/>
                </a:solidFill>
              </a:rPr>
              <a:t> J Med 2008;358:580-591</a:t>
            </a:r>
          </a:p>
        </p:txBody>
      </p:sp>
      <p:sp>
        <p:nvSpPr>
          <p:cNvPr id="16390" name="Text Box 6"/>
          <p:cNvSpPr txBox="1">
            <a:spLocks noChangeArrowheads="1"/>
          </p:cNvSpPr>
          <p:nvPr/>
        </p:nvSpPr>
        <p:spPr bwMode="auto">
          <a:xfrm>
            <a:off x="2747963" y="2235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1400" b="1">
                <a:solidFill>
                  <a:schemeClr val="tx1"/>
                </a:solidFill>
                <a:latin typeface="Arial" panose="020B0604020202020204" pitchFamily="34" charset="0"/>
              </a:defRPr>
            </a:lvl1pPr>
            <a:lvl2pPr marL="742950" indent="-285750">
              <a:defRPr kumimoji="1" sz="1400" b="1">
                <a:solidFill>
                  <a:schemeClr val="tx1"/>
                </a:solidFill>
                <a:latin typeface="Arial" panose="020B0604020202020204" pitchFamily="34" charset="0"/>
              </a:defRPr>
            </a:lvl2pPr>
            <a:lvl3pPr marL="1143000" indent="-228600">
              <a:defRPr kumimoji="1" sz="1400" b="1">
                <a:solidFill>
                  <a:schemeClr val="tx1"/>
                </a:solidFill>
                <a:latin typeface="Arial" panose="020B0604020202020204" pitchFamily="34" charset="0"/>
              </a:defRPr>
            </a:lvl3pPr>
            <a:lvl4pPr marL="1600200" indent="-228600">
              <a:defRPr kumimoji="1" sz="1400" b="1">
                <a:solidFill>
                  <a:schemeClr val="tx1"/>
                </a:solidFill>
                <a:latin typeface="Arial" panose="020B0604020202020204" pitchFamily="34" charset="0"/>
              </a:defRPr>
            </a:lvl4pPr>
            <a:lvl5pPr marL="2057400" indent="-228600">
              <a:defRPr kumimoji="1"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1400" b="1">
                <a:solidFill>
                  <a:schemeClr val="tx1"/>
                </a:solidFill>
                <a:latin typeface="Arial" panose="020B0604020202020204" pitchFamily="34" charset="0"/>
              </a:defRPr>
            </a:lvl9pPr>
          </a:lstStyle>
          <a:p>
            <a:pPr algn="ctr" eaLnBrk="0" fontAlgn="base" hangingPunct="0">
              <a:spcBef>
                <a:spcPct val="0"/>
              </a:spcBef>
              <a:spcAft>
                <a:spcPct val="0"/>
              </a:spcAft>
            </a:pPr>
            <a:endParaRPr lang="en-US" altLang="en-US">
              <a:solidFill>
                <a:srgbClr val="FFFFFF"/>
              </a:solidFill>
            </a:endParaRPr>
          </a:p>
        </p:txBody>
      </p:sp>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175" y="1152526"/>
            <a:ext cx="39195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074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Cardiovascular Outcomes and Death from Any Cause</a:t>
            </a:r>
          </a:p>
        </p:txBody>
      </p:sp>
      <p:sp>
        <p:nvSpPr>
          <p:cNvPr id="4" name="TextBox 3"/>
          <p:cNvSpPr txBox="1"/>
          <p:nvPr/>
        </p:nvSpPr>
        <p:spPr>
          <a:xfrm>
            <a:off x="118280" y="6417930"/>
            <a:ext cx="10483339" cy="338554"/>
          </a:xfrm>
          <a:prstGeom prst="rect">
            <a:avLst/>
          </a:prstGeom>
          <a:noFill/>
        </p:spPr>
        <p:txBody>
          <a:bodyPr wrap="square" rtlCol="0" anchor="b">
            <a:spAutoFit/>
          </a:bodyPr>
          <a:lstStyle/>
          <a:p>
            <a:pPr defTabSz="1216590"/>
            <a:r>
              <a:rPr lang="pt-BR" sz="1600" dirty="0">
                <a:solidFill>
                  <a:srgbClr val="4472C4">
                    <a:lumMod val="50000"/>
                  </a:srgbClr>
                </a:solidFill>
                <a:latin typeface="Calibri" panose="020F0502020204030204"/>
              </a:rPr>
              <a:t>Zinman B et al. </a:t>
            </a:r>
            <a:r>
              <a:rPr lang="pt-BR" sz="1600" i="1" dirty="0">
                <a:solidFill>
                  <a:srgbClr val="4472C4">
                    <a:lumMod val="50000"/>
                  </a:srgbClr>
                </a:solidFill>
                <a:latin typeface="Calibri" panose="020F0502020204030204"/>
              </a:rPr>
              <a:t>N Engl J Med. </a:t>
            </a:r>
            <a:r>
              <a:rPr lang="pt-BR" sz="1600" dirty="0">
                <a:solidFill>
                  <a:srgbClr val="4472C4">
                    <a:lumMod val="50000"/>
                  </a:srgbClr>
                </a:solidFill>
                <a:latin typeface="Calibri" panose="020F0502020204030204"/>
              </a:rPr>
              <a:t>2015;373:2117-2128.</a:t>
            </a:r>
          </a:p>
        </p:txBody>
      </p:sp>
      <p:pic>
        <p:nvPicPr>
          <p:cNvPr id="6"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57317" y="6447730"/>
            <a:ext cx="3098031" cy="348783"/>
          </a:xfrm>
          <a:prstGeom prst="rect">
            <a:avLst/>
          </a:prstGeom>
          <a:solidFill>
            <a:schemeClr val="accent3">
              <a:lumMod val="50000"/>
            </a:schemeClr>
          </a:solidFill>
          <a:ln>
            <a:noFill/>
          </a:ln>
          <a:effectLst/>
        </p:spPr>
      </p:pic>
      <p:pic>
        <p:nvPicPr>
          <p:cNvPr id="1843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93448" y="1638514"/>
            <a:ext cx="9008089" cy="479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879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67" dirty="0"/>
              <a:t>Cardiovascular Outcomes and Death from Any Cause (cont’d)</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0083" y="2295715"/>
            <a:ext cx="98933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8280" y="6417930"/>
            <a:ext cx="10483339" cy="338554"/>
          </a:xfrm>
          <a:prstGeom prst="rect">
            <a:avLst/>
          </a:prstGeom>
          <a:noFill/>
        </p:spPr>
        <p:txBody>
          <a:bodyPr wrap="square" rtlCol="0" anchor="b">
            <a:spAutoFit/>
          </a:bodyPr>
          <a:lstStyle/>
          <a:p>
            <a:pPr defTabSz="1216590"/>
            <a:r>
              <a:rPr lang="pt-BR" sz="1600" dirty="0">
                <a:solidFill>
                  <a:srgbClr val="4472C4">
                    <a:lumMod val="50000"/>
                  </a:srgbClr>
                </a:solidFill>
                <a:latin typeface="Calibri" panose="020F0502020204030204"/>
              </a:rPr>
              <a:t>Zinman B et al. </a:t>
            </a:r>
            <a:r>
              <a:rPr lang="pt-BR" sz="1600" i="1" dirty="0">
                <a:solidFill>
                  <a:srgbClr val="4472C4">
                    <a:lumMod val="50000"/>
                  </a:srgbClr>
                </a:solidFill>
                <a:latin typeface="Calibri" panose="020F0502020204030204"/>
              </a:rPr>
              <a:t>N Engl J Med. </a:t>
            </a:r>
            <a:r>
              <a:rPr lang="pt-BR" sz="1600" dirty="0">
                <a:solidFill>
                  <a:srgbClr val="4472C4">
                    <a:lumMod val="50000"/>
                  </a:srgbClr>
                </a:solidFill>
                <a:latin typeface="Calibri" panose="020F0502020204030204"/>
              </a:rPr>
              <a:t>2015;373:2117-2128.</a:t>
            </a:r>
          </a:p>
        </p:txBody>
      </p:sp>
      <p:pic>
        <p:nvPicPr>
          <p:cNvPr id="6"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57317" y="6447730"/>
            <a:ext cx="3098031" cy="348783"/>
          </a:xfrm>
          <a:prstGeom prst="rect">
            <a:avLst/>
          </a:prstGeom>
          <a:solidFill>
            <a:schemeClr val="accent3">
              <a:lumMod val="50000"/>
            </a:schemeClr>
          </a:solidFill>
          <a:ln>
            <a:noFill/>
          </a:ln>
          <a:effectLst/>
        </p:spPr>
      </p:pic>
    </p:spTree>
    <p:extLst>
      <p:ext uri="{BB962C8B-B14F-4D97-AF65-F5344CB8AC3E}">
        <p14:creationId xmlns:p14="http://schemas.microsoft.com/office/powerpoint/2010/main" val="3748926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Arial Unicode MS" pitchFamily="32" charset="0"/>
              </a:rPr>
              <a:t>Glycated Hemoglobin Levels</a:t>
            </a:r>
            <a:endParaRPr lang="en-US" dirty="0"/>
          </a:p>
        </p:txBody>
      </p:sp>
      <p:sp>
        <p:nvSpPr>
          <p:cNvPr id="5" name="TextBox 4"/>
          <p:cNvSpPr txBox="1"/>
          <p:nvPr/>
        </p:nvSpPr>
        <p:spPr>
          <a:xfrm>
            <a:off x="118280" y="6417930"/>
            <a:ext cx="10483339" cy="338554"/>
          </a:xfrm>
          <a:prstGeom prst="rect">
            <a:avLst/>
          </a:prstGeom>
          <a:noFill/>
        </p:spPr>
        <p:txBody>
          <a:bodyPr wrap="square" rtlCol="0" anchor="b">
            <a:spAutoFit/>
          </a:bodyPr>
          <a:lstStyle/>
          <a:p>
            <a:pPr defTabSz="1216590"/>
            <a:r>
              <a:rPr lang="pt-BR" sz="1600" dirty="0">
                <a:solidFill>
                  <a:srgbClr val="4472C4">
                    <a:lumMod val="50000"/>
                  </a:srgbClr>
                </a:solidFill>
                <a:latin typeface="Calibri" panose="020F0502020204030204"/>
              </a:rPr>
              <a:t>Zinman B et al. </a:t>
            </a:r>
            <a:r>
              <a:rPr lang="pt-BR" sz="1600" i="1" dirty="0">
                <a:solidFill>
                  <a:srgbClr val="4472C4">
                    <a:lumMod val="50000"/>
                  </a:srgbClr>
                </a:solidFill>
                <a:latin typeface="Calibri" panose="020F0502020204030204"/>
              </a:rPr>
              <a:t>N Engl J Med. </a:t>
            </a:r>
            <a:r>
              <a:rPr lang="pt-BR" sz="1600" dirty="0">
                <a:solidFill>
                  <a:srgbClr val="4472C4">
                    <a:lumMod val="50000"/>
                  </a:srgbClr>
                </a:solidFill>
                <a:latin typeface="Calibri" panose="020F0502020204030204"/>
              </a:rPr>
              <a:t>2015;373:2117-2128.</a:t>
            </a:r>
          </a:p>
        </p:txBody>
      </p:sp>
      <p:pic>
        <p:nvPicPr>
          <p:cNvPr id="6"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57317" y="6447730"/>
            <a:ext cx="3098031" cy="348783"/>
          </a:xfrm>
          <a:prstGeom prst="rect">
            <a:avLst/>
          </a:prstGeom>
          <a:solidFill>
            <a:schemeClr val="accent3">
              <a:lumMod val="50000"/>
            </a:schemeClr>
          </a:solidFill>
          <a:ln>
            <a:noFill/>
          </a:ln>
          <a:effectLst/>
        </p:spPr>
      </p:pic>
      <p:pic>
        <p:nvPicPr>
          <p:cNvPr id="1945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55846" y="1642081"/>
            <a:ext cx="8394228" cy="468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387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Systolic Blood Pressure</a:t>
            </a:r>
          </a:p>
        </p:txBody>
      </p:sp>
      <p:sp>
        <p:nvSpPr>
          <p:cNvPr id="4" name="TextBox 3"/>
          <p:cNvSpPr txBox="1"/>
          <p:nvPr/>
        </p:nvSpPr>
        <p:spPr>
          <a:xfrm>
            <a:off x="118280" y="6417930"/>
            <a:ext cx="10483339" cy="338554"/>
          </a:xfrm>
          <a:prstGeom prst="rect">
            <a:avLst/>
          </a:prstGeom>
          <a:noFill/>
        </p:spPr>
        <p:txBody>
          <a:bodyPr wrap="square" rtlCol="0" anchor="b">
            <a:spAutoFit/>
          </a:bodyPr>
          <a:lstStyle/>
          <a:p>
            <a:pPr defTabSz="1216590"/>
            <a:r>
              <a:rPr lang="pt-BR" sz="1600" dirty="0">
                <a:solidFill>
                  <a:srgbClr val="4472C4">
                    <a:lumMod val="50000"/>
                  </a:srgbClr>
                </a:solidFill>
                <a:latin typeface="Calibri" panose="020F0502020204030204"/>
              </a:rPr>
              <a:t>Zinman B et al. </a:t>
            </a:r>
            <a:r>
              <a:rPr lang="pt-BR" sz="1600" i="1" dirty="0">
                <a:solidFill>
                  <a:srgbClr val="4472C4">
                    <a:lumMod val="50000"/>
                  </a:srgbClr>
                </a:solidFill>
                <a:latin typeface="Calibri" panose="020F0502020204030204"/>
              </a:rPr>
              <a:t>N Engl J Med. </a:t>
            </a:r>
            <a:r>
              <a:rPr lang="pt-BR" sz="1600" dirty="0">
                <a:solidFill>
                  <a:srgbClr val="4472C4">
                    <a:lumMod val="50000"/>
                  </a:srgbClr>
                </a:solidFill>
                <a:latin typeface="Calibri" panose="020F0502020204030204"/>
              </a:rPr>
              <a:t>2015;373:2117-2128.</a:t>
            </a: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57317" y="6447730"/>
            <a:ext cx="3098031" cy="348783"/>
          </a:xfrm>
          <a:prstGeom prst="rect">
            <a:avLst/>
          </a:prstGeom>
          <a:solidFill>
            <a:schemeClr val="accent3">
              <a:lumMod val="50000"/>
            </a:schemeClr>
          </a:solidFill>
          <a:ln>
            <a:noFill/>
          </a:ln>
          <a:effectLst/>
        </p:spPr>
      </p:pic>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8719" y="1728717"/>
            <a:ext cx="8234149" cy="453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893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BBF5D75B-8A37-4EAC-8EE5-96733748CE18}"/>
              </a:ext>
            </a:extLst>
          </p:cNvPr>
          <p:cNvSpPr>
            <a:spLocks noGrp="1"/>
          </p:cNvSpPr>
          <p:nvPr>
            <p:ph type="title"/>
          </p:nvPr>
        </p:nvSpPr>
        <p:spPr/>
        <p:txBody>
          <a:bodyPr/>
          <a:lstStyle/>
          <a:p>
            <a:endParaRPr lang="ko-KR" altLang="en-US"/>
          </a:p>
        </p:txBody>
      </p:sp>
      <p:sp>
        <p:nvSpPr>
          <p:cNvPr id="5" name="내용 개체 틀 4">
            <a:extLst>
              <a:ext uri="{FF2B5EF4-FFF2-40B4-BE49-F238E27FC236}">
                <a16:creationId xmlns:a16="http://schemas.microsoft.com/office/drawing/2014/main" id="{EF46E549-A3DF-4FCB-A964-395B7C5BF5CD}"/>
              </a:ext>
            </a:extLst>
          </p:cNvPr>
          <p:cNvSpPr>
            <a:spLocks noGrp="1"/>
          </p:cNvSpPr>
          <p:nvPr>
            <p:ph idx="1"/>
          </p:nvPr>
        </p:nvSpPr>
        <p:spPr/>
        <p:txBody>
          <a:bodyPr/>
          <a:lstStyle/>
          <a:p>
            <a:endParaRPr lang="ko-KR" altLang="en-US"/>
          </a:p>
        </p:txBody>
      </p:sp>
    </p:spTree>
    <p:extLst>
      <p:ext uri="{BB962C8B-B14F-4D97-AF65-F5344CB8AC3E}">
        <p14:creationId xmlns:p14="http://schemas.microsoft.com/office/powerpoint/2010/main" val="415198537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165" y="90824"/>
            <a:ext cx="11294185" cy="835006"/>
          </a:xfrm>
        </p:spPr>
        <p:txBody>
          <a:bodyPr>
            <a:normAutofit fontScale="90000"/>
          </a:bodyPr>
          <a:lstStyle/>
          <a:p>
            <a:r>
              <a:rPr lang="en-US" sz="2800" b="1" dirty="0"/>
              <a:t>Management of Hypertension in Older Adults with Diabetes: Recommendations</a:t>
            </a:r>
          </a:p>
        </p:txBody>
      </p:sp>
      <p:sp>
        <p:nvSpPr>
          <p:cNvPr id="4" name="TextBox 3"/>
          <p:cNvSpPr txBox="1"/>
          <p:nvPr/>
        </p:nvSpPr>
        <p:spPr>
          <a:xfrm>
            <a:off x="1671772" y="1251445"/>
            <a:ext cx="8891751"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patients aged 65 to 85 years with diabetes, we recommend a target blood pressure of 140/90mm Hg to decrease the risk of cardiovascular disease outcomes, stroke, and progressive chronic kidney disease.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Technical remark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Patients in certain high-risk groups could be considered for lower 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pressure targets (130/80 mm Hg), such as those with previous stroke or progressing chronic kidney disease (estimated glomerular filtration rate &lt;60 mL/min/1.73 m2 and/or albuminuria).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In patients aged 65 years and older with diabetes and hypertension, we recommend that an angiotensin converting enzyme inhibitor or an angiotensin receptor blocker should be the first-line therapy.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Technical remark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If one class is not tolerated, the other should be substituted.</a:t>
            </a:r>
          </a:p>
        </p:txBody>
      </p:sp>
      <p:sp>
        <p:nvSpPr>
          <p:cNvPr id="5" name="TextBox 4"/>
          <p:cNvSpPr txBox="1"/>
          <p:nvPr/>
        </p:nvSpPr>
        <p:spPr>
          <a:xfrm>
            <a:off x="1524000" y="5550203"/>
            <a:ext cx="4074766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Derek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LeRoith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Geert Jan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Biessels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Susan S Braithwaite, Felipe F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Casanueva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Boris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Draznin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Jeffrey B Halter, Irl B Hirsch,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Marie E McDonnell, Mark E Molitch, M Hassan Murad, Alan J Sinclair, Treatment of Diabetes in Older Adults: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 Endocrine Society Clinical Practice Guideline,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 Journal of Clinical Endocrinology &amp; Metabolism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Volume 104, Issue 5,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May 2019</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Pages 1520–1574,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https://doi.org/10.1210/jc.2019-00198</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5531177" y="1822026"/>
            <a:ext cx="1091728" cy="326814"/>
          </a:xfrm>
          <a:prstGeom prst="rect">
            <a:avLst/>
          </a:prstGeom>
        </p:spPr>
      </p:pic>
      <p:pic>
        <p:nvPicPr>
          <p:cNvPr id="6" name="Picture 5"/>
          <p:cNvPicPr>
            <a:picLocks noChangeAspect="1"/>
          </p:cNvPicPr>
          <p:nvPr/>
        </p:nvPicPr>
        <p:blipFill>
          <a:blip r:embed="rId4"/>
          <a:stretch>
            <a:fillRect/>
          </a:stretch>
        </p:blipFill>
        <p:spPr>
          <a:xfrm>
            <a:off x="3566640" y="4096378"/>
            <a:ext cx="971070" cy="242245"/>
          </a:xfrm>
          <a:prstGeom prst="rect">
            <a:avLst/>
          </a:prstGeom>
        </p:spPr>
      </p:pic>
    </p:spTree>
    <p:extLst>
      <p:ext uri="{BB962C8B-B14F-4D97-AF65-F5344CB8AC3E}">
        <p14:creationId xmlns:p14="http://schemas.microsoft.com/office/powerpoint/2010/main" val="15401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Also See</a:t>
            </a:r>
          </a:p>
        </p:txBody>
      </p:sp>
      <p:sp>
        <p:nvSpPr>
          <p:cNvPr id="3" name="Content Placeholder 2"/>
          <p:cNvSpPr>
            <a:spLocks noGrp="1"/>
          </p:cNvSpPr>
          <p:nvPr>
            <p:ph idx="1"/>
          </p:nvPr>
        </p:nvSpPr>
        <p:spPr>
          <a:xfrm>
            <a:off x="838200" y="1585233"/>
            <a:ext cx="10515600" cy="4782910"/>
          </a:xfrm>
        </p:spPr>
        <p:txBody>
          <a:bodyPr>
            <a:normAutofit fontScale="92500" lnSpcReduction="20000"/>
          </a:bodyPr>
          <a:lstStyle/>
          <a:p>
            <a:r>
              <a:rPr lang="en-US" dirty="0"/>
              <a:t> de Boer IH, et al. Diabetes and hypertension: a position statement by the American Diabetes Association. Diabetes Care. 2017;40(9):1273–1284. </a:t>
            </a:r>
          </a:p>
          <a:p>
            <a:r>
              <a:rPr lang="en-US" dirty="0" err="1"/>
              <a:t>Whelton</a:t>
            </a:r>
            <a:r>
              <a:rPr lang="en-US" dirty="0"/>
              <a:t> PK, et al. 2017 ACC/AHA/AAPA/ABC/ACPM/AGS/APHA/ASH/ASPC/NMA/PCNA guideline for the prevention, detection, evaluation, and management of high blood pressure in adults: a report of the American College of Cardiology/American Heart Association Task Force on Clinical Practice Guidelines. Hypertension. 2018;71(6): 1269–1324.</a:t>
            </a:r>
          </a:p>
          <a:p>
            <a:r>
              <a:rPr lang="en-US" dirty="0">
                <a:solidFill>
                  <a:srgbClr val="FF0000"/>
                </a:solidFill>
              </a:rPr>
              <a:t>Wright JT Jr, et al. SPRINT Research Group. A randomized trial of intensive versus standard blood pressure control. N </a:t>
            </a:r>
            <a:r>
              <a:rPr lang="en-US" dirty="0" err="1">
                <a:solidFill>
                  <a:srgbClr val="FF0000"/>
                </a:solidFill>
              </a:rPr>
              <a:t>Engl</a:t>
            </a:r>
            <a:r>
              <a:rPr lang="en-US" dirty="0">
                <a:solidFill>
                  <a:srgbClr val="FF0000"/>
                </a:solidFill>
              </a:rPr>
              <a:t> J Med. 2015;373(22):2103–2116.</a:t>
            </a:r>
          </a:p>
          <a:p>
            <a:r>
              <a:rPr lang="en-US" dirty="0">
                <a:solidFill>
                  <a:srgbClr val="FF0000"/>
                </a:solidFill>
              </a:rPr>
              <a:t>Williamson JD, et al. SPRINT Research Group. Intensive vs Standard Blood Pressure Control and Cardiovascular Disease Outcomes in Adults Aged ≥75 Years: A Randomized Clinical Trial. </a:t>
            </a:r>
            <a:r>
              <a:rPr lang="en-US" i="1" dirty="0">
                <a:solidFill>
                  <a:srgbClr val="FF0000"/>
                </a:solidFill>
              </a:rPr>
              <a:t>JAMA.</a:t>
            </a:r>
            <a:r>
              <a:rPr lang="en-US" dirty="0">
                <a:solidFill>
                  <a:srgbClr val="FF0000"/>
                </a:solidFill>
              </a:rPr>
              <a:t>2016;315(24):2673–2682. doi:10.1001/jama.2016.7050</a:t>
            </a:r>
          </a:p>
        </p:txBody>
      </p:sp>
    </p:spTree>
    <p:extLst>
      <p:ext uri="{BB962C8B-B14F-4D97-AF65-F5344CB8AC3E}">
        <p14:creationId xmlns:p14="http://schemas.microsoft.com/office/powerpoint/2010/main" val="1006690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3944" y="915447"/>
            <a:ext cx="10499834" cy="966952"/>
          </a:xfrm>
        </p:spPr>
        <p:txBody>
          <a:bodyPr>
            <a:noAutofit/>
          </a:bodyPr>
          <a:lstStyle/>
          <a:p>
            <a:r>
              <a:rPr lang="en-US" sz="2800" dirty="0"/>
              <a:t>Treatment of Diabetes in Older Adults: </a:t>
            </a:r>
            <a:br>
              <a:rPr lang="en-US" sz="2800" dirty="0"/>
            </a:br>
            <a:r>
              <a:rPr lang="en-US" sz="2800" dirty="0"/>
              <a:t>An Endocrine Society Clinical Practice Guideline</a:t>
            </a:r>
            <a:br>
              <a:rPr lang="en-US" sz="2800" dirty="0"/>
            </a:br>
            <a:r>
              <a:rPr lang="en-US" sz="3200" b="1" dirty="0"/>
              <a:t>Management of Hyperlipidemia in Older Adults with Diabetes</a:t>
            </a:r>
            <a:br>
              <a:rPr lang="en-US" sz="3200" b="1" dirty="0"/>
            </a:br>
            <a:r>
              <a:rPr lang="en-US" sz="3200" b="1" dirty="0"/>
              <a:t>Recommendations</a:t>
            </a:r>
          </a:p>
        </p:txBody>
      </p:sp>
      <p:sp>
        <p:nvSpPr>
          <p:cNvPr id="4" name="TextBox 3"/>
          <p:cNvSpPr txBox="1"/>
          <p:nvPr/>
        </p:nvSpPr>
        <p:spPr>
          <a:xfrm>
            <a:off x="1625951" y="1991178"/>
            <a:ext cx="989023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In patients aged 65 years and older with diabetes, we recommend an annual lipid profile. </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In patients aged 65 years and older with diabetes, we recommend statin therapy and the use of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annual lipid profile to achieve the recommended levels for reducing absolute cardiovascular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events and all-cause mortality.</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In patients aged 65 years and older with diabetes, we suggest that if statin therapy is inadequate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reaching the low-density lipoprotein cholesterol reduction goal, either because of side effects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because the low-density lipoprotein cholesterol target is elusive, then alternative or 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approaches (such as including ezetimibe or P</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roprotein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onvertase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ubtilisin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Kexin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type 9 inhibitors)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should be initiated.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 In patients aged 65 years and older with diabetes and fasting triglycerides &gt;500 mg/</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recommend the use of fish oil and/or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fenofibrate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reduce the risk of pancreatitis.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Note: All items agree in principle with the AACE Lipid Disorders CP Guidelines.</a:t>
            </a:r>
          </a:p>
        </p:txBody>
      </p:sp>
      <p:sp>
        <p:nvSpPr>
          <p:cNvPr id="5" name="Rectangle 4"/>
          <p:cNvSpPr/>
          <p:nvPr/>
        </p:nvSpPr>
        <p:spPr>
          <a:xfrm>
            <a:off x="1996965" y="5348057"/>
            <a:ext cx="893379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A2A2A"/>
                </a:solidFill>
                <a:effectLst/>
                <a:uLnTx/>
                <a:uFillTx/>
                <a:latin typeface="Source Sans Pro"/>
                <a:ea typeface="+mn-ea"/>
                <a:cs typeface="+mn-cs"/>
              </a:rPr>
              <a:t>Derek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LeRoith</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Geert Jan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Biessels</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Susan S Braithwaite, Felipe F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Casanueva</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Boris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Draznin</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Jeffrey B Halter, Irl B Hirsch, Marie E McDonnell, Mark E Molitch, M Hassan Murad, Alan J Sinclair, Treatment of Diabetes in Older Adults: An Endocrine Society Clinical Practice Guideline, </a:t>
            </a:r>
            <a:r>
              <a:rPr kumimoji="0" lang="en-US" sz="1400" b="0" i="1" u="none" strike="noStrike" kern="1200" cap="none" spc="0" normalizeH="0" baseline="0" noProof="0" dirty="0">
                <a:ln>
                  <a:noFill/>
                </a:ln>
                <a:solidFill>
                  <a:srgbClr val="2A2A2A"/>
                </a:solidFill>
                <a:effectLst/>
                <a:uLnTx/>
                <a:uFillTx/>
                <a:latin typeface="Source Sans Pro"/>
                <a:ea typeface="+mn-ea"/>
                <a:cs typeface="+mn-cs"/>
              </a:rPr>
              <a:t>The Journal of Clinical Endocrinology &amp; Metabolism</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Volume 104, Issue 5, </a:t>
            </a:r>
            <a:r>
              <a:rPr kumimoji="0" lang="en-US" sz="1400" b="0" i="0" u="none" strike="noStrike" kern="1200" cap="none" spc="0" normalizeH="0" baseline="0" noProof="0" dirty="0">
                <a:ln>
                  <a:noFill/>
                </a:ln>
                <a:solidFill>
                  <a:srgbClr val="FF0000"/>
                </a:solidFill>
                <a:effectLst/>
                <a:uLnTx/>
                <a:uFillTx/>
                <a:latin typeface="Source Sans Pro"/>
                <a:ea typeface="+mn-ea"/>
                <a:cs typeface="+mn-cs"/>
              </a:rPr>
              <a:t>May 2019</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Pages 1520–1574, </a:t>
            </a:r>
            <a:r>
              <a:rPr kumimoji="0" lang="en-US" sz="1400" b="0" i="0" u="none" strike="noStrike" kern="1200" cap="none" spc="0" normalizeH="0" baseline="0" noProof="0" dirty="0">
                <a:ln>
                  <a:noFill/>
                </a:ln>
                <a:solidFill>
                  <a:srgbClr val="006FB7"/>
                </a:solidFill>
                <a:effectLst/>
                <a:uLnTx/>
                <a:uFillTx/>
                <a:latin typeface="Source Sans Pro"/>
                <a:ea typeface="+mn-ea"/>
                <a:cs typeface="+mn-cs"/>
                <a:hlinkClick r:id="rId2"/>
              </a:rPr>
              <a:t>https://doi.org/10.1210/jc.2019-00198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2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914305"/>
            <a:r>
              <a:rPr lang="en-GB" sz="1600" b="1" dirty="0">
                <a:solidFill>
                  <a:srgbClr val="FFFFFF"/>
                </a:solidFill>
                <a:latin typeface="Arial" charset="0"/>
              </a:rPr>
              <a:t>Age-specific unadjusted and sex-, race/ethnicity-, and education-adjusted prevalence of diabetes in adults ≥20 years of age by survey year: U.S. NHANES, 1988–2010.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39202" y="6263220"/>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95040" y="1072914"/>
            <a:ext cx="7804800" cy="47049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634240" y="5994753"/>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914305"/>
            <a:r>
              <a:rPr lang="en-GB" sz="1200" b="1" dirty="0">
                <a:solidFill>
                  <a:srgbClr val="FFFFFF"/>
                </a:solidFill>
                <a:latin typeface="Arial" charset="0"/>
              </a:rPr>
              <a:t>Cheng Y J et al. Diabetes Care 2013;36:2690-2696</a:t>
            </a:r>
          </a:p>
        </p:txBody>
      </p:sp>
      <p:sp>
        <p:nvSpPr>
          <p:cNvPr id="3077" name="Text Box 5"/>
          <p:cNvSpPr txBox="1">
            <a:spLocks noChangeArrowheads="1"/>
          </p:cNvSpPr>
          <p:nvPr/>
        </p:nvSpPr>
        <p:spPr bwMode="auto">
          <a:xfrm>
            <a:off x="2195040" y="6478520"/>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pPr defTabSz="914305"/>
            <a:r>
              <a:rPr lang="en-GB" sz="900" dirty="0">
                <a:solidFill>
                  <a:srgbClr val="FFFFFF"/>
                </a:solidFill>
                <a:latin typeface="Arial" charset="0"/>
              </a:rPr>
              <a:t>Copyright © 2014 American Diabetes Association, Inc.</a:t>
            </a:r>
          </a:p>
        </p:txBody>
      </p:sp>
    </p:spTree>
    <p:extLst>
      <p:ext uri="{BB962C8B-B14F-4D97-AF65-F5344CB8AC3E}">
        <p14:creationId xmlns:p14="http://schemas.microsoft.com/office/powerpoint/2010/main" val="8575057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2357" y="5729638"/>
            <a:ext cx="1153040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A2A2A"/>
                </a:solidFill>
                <a:effectLst/>
                <a:uLnTx/>
                <a:uFillTx/>
                <a:latin typeface="Source Sans Pro"/>
                <a:ea typeface="+mn-ea"/>
                <a:cs typeface="+mn-cs"/>
              </a:rPr>
              <a:t>Derek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LeRoith</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Geert Jan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Biessels</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Susan S Braithwaite, Felipe F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Casanueva</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Boris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Draznin</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Jeffrey B Halter,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Irl</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B Hirsch, Marie E McDonnell,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A2A2A"/>
                </a:solidFill>
                <a:effectLst/>
                <a:uLnTx/>
                <a:uFillTx/>
                <a:latin typeface="Source Sans Pro"/>
                <a:ea typeface="+mn-ea"/>
                <a:cs typeface="+mn-cs"/>
              </a:rPr>
              <a:t>Mark E </a:t>
            </a:r>
            <a:r>
              <a:rPr kumimoji="0" lang="en-US" sz="1400" b="0" i="0" u="none" strike="noStrike" kern="1200" cap="none" spc="0" normalizeH="0" baseline="0" noProof="0" dirty="0" err="1">
                <a:ln>
                  <a:noFill/>
                </a:ln>
                <a:solidFill>
                  <a:srgbClr val="2A2A2A"/>
                </a:solidFill>
                <a:effectLst/>
                <a:uLnTx/>
                <a:uFillTx/>
                <a:latin typeface="Source Sans Pro"/>
                <a:ea typeface="+mn-ea"/>
                <a:cs typeface="+mn-cs"/>
              </a:rPr>
              <a:t>Molitch</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M Hassan Murad, Alan J Sinclair, Treatment of Diabetes in Older Adults: An Endocrine Society Clinical Practice Guideline,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A2A2A"/>
                </a:solidFill>
                <a:effectLst/>
                <a:uLnTx/>
                <a:uFillTx/>
                <a:latin typeface="Source Sans Pro"/>
                <a:ea typeface="+mn-ea"/>
                <a:cs typeface="+mn-cs"/>
              </a:rPr>
              <a:t>The Journal of Clinical Endocrinology &amp; Metabolism</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Volume 104, Issue 5, </a:t>
            </a:r>
            <a:r>
              <a:rPr kumimoji="0" lang="en-US" sz="1400" b="0" i="0" u="none" strike="noStrike" kern="1200" cap="none" spc="0" normalizeH="0" baseline="0" noProof="0" dirty="0">
                <a:ln>
                  <a:noFill/>
                </a:ln>
                <a:solidFill>
                  <a:srgbClr val="FF0000"/>
                </a:solidFill>
                <a:effectLst/>
                <a:uLnTx/>
                <a:uFillTx/>
                <a:latin typeface="Source Sans Pro"/>
                <a:ea typeface="+mn-ea"/>
                <a:cs typeface="+mn-cs"/>
              </a:rPr>
              <a:t>May 2019</a:t>
            </a:r>
            <a:r>
              <a:rPr kumimoji="0" lang="en-US" sz="1400" b="0" i="0" u="none" strike="noStrike" kern="1200" cap="none" spc="0" normalizeH="0" baseline="0" noProof="0" dirty="0">
                <a:ln>
                  <a:noFill/>
                </a:ln>
                <a:solidFill>
                  <a:srgbClr val="2A2A2A"/>
                </a:solidFill>
                <a:effectLst/>
                <a:uLnTx/>
                <a:uFillTx/>
                <a:latin typeface="Source Sans Pro"/>
                <a:ea typeface="+mn-ea"/>
                <a:cs typeface="+mn-cs"/>
              </a:rPr>
              <a:t>, Pages 1520–1574, </a:t>
            </a:r>
            <a:r>
              <a:rPr kumimoji="0" lang="en-US" sz="1400" b="0" i="0" u="none" strike="noStrike" kern="1200" cap="none" spc="0" normalizeH="0" baseline="0" noProof="0" dirty="0">
                <a:ln>
                  <a:noFill/>
                </a:ln>
                <a:solidFill>
                  <a:srgbClr val="006FB7"/>
                </a:solidFill>
                <a:effectLst/>
                <a:uLnTx/>
                <a:uFillTx/>
                <a:latin typeface="Source Sans Pro"/>
                <a:ea typeface="+mn-ea"/>
                <a:cs typeface="+mn-cs"/>
                <a:hlinkClick r:id="rId2"/>
              </a:rPr>
              <a:t>https://doi.org/10.1210/jc.2019-00198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1145183" y="2384530"/>
            <a:ext cx="9200176" cy="3241334"/>
          </a:xfrm>
          <a:prstGeom prst="rect">
            <a:avLst/>
          </a:prstGeom>
        </p:spPr>
      </p:pic>
      <p:sp>
        <p:nvSpPr>
          <p:cNvPr id="5" name="TextBox 4"/>
          <p:cNvSpPr txBox="1"/>
          <p:nvPr/>
        </p:nvSpPr>
        <p:spPr>
          <a:xfrm>
            <a:off x="1760847" y="595478"/>
            <a:ext cx="8297553" cy="1477328"/>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it important to screen older adults with T2D for frailty?</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Endo Society Recommendation to screen for frailty </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should non-geriatricians screen for frailty in the outpatient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8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91316" y="96792"/>
            <a:ext cx="5435514" cy="6376924"/>
          </a:xfrm>
          <a:prstGeom prst="rect">
            <a:avLst/>
          </a:prstGeom>
        </p:spPr>
      </p:pic>
      <p:sp>
        <p:nvSpPr>
          <p:cNvPr id="2" name="TextBox 1"/>
          <p:cNvSpPr txBox="1"/>
          <p:nvPr/>
        </p:nvSpPr>
        <p:spPr>
          <a:xfrm>
            <a:off x="3930869" y="6473716"/>
            <a:ext cx="4829655" cy="307777"/>
          </a:xfrm>
          <a:prstGeom prst="rect">
            <a:avLst/>
          </a:prstGeom>
          <a:noFill/>
        </p:spPr>
        <p:txBody>
          <a:bodyPr wrap="none" rtlCol="0">
            <a:spAutoFit/>
          </a:bodyPr>
          <a:lstStyle/>
          <a:p>
            <a:r>
              <a:rPr lang="en-US" sz="1400" dirty="0" err="1">
                <a:solidFill>
                  <a:schemeClr val="bg1"/>
                </a:solidFill>
              </a:rPr>
              <a:t>Perkovic</a:t>
            </a:r>
            <a:r>
              <a:rPr lang="en-US" sz="1400" dirty="0">
                <a:solidFill>
                  <a:schemeClr val="bg1"/>
                </a:solidFill>
              </a:rPr>
              <a:t> et al, NEJM 2019 DOI: 10.1056/NEJMoa1811744</a:t>
            </a:r>
          </a:p>
        </p:txBody>
      </p:sp>
    </p:spTree>
    <p:extLst>
      <p:ext uri="{BB962C8B-B14F-4D97-AF65-F5344CB8AC3E}">
        <p14:creationId xmlns:p14="http://schemas.microsoft.com/office/powerpoint/2010/main" val="15530317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40" y="174259"/>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914305"/>
            <a:r>
              <a:rPr lang="en-GB" sz="1600" b="1" dirty="0">
                <a:solidFill>
                  <a:srgbClr val="FFFFFF"/>
                </a:solidFill>
                <a:latin typeface="Arial" charset="0"/>
              </a:rPr>
              <a:t>Total number of adults ≥20 years of age with diabetes by survey year: </a:t>
            </a:r>
          </a:p>
          <a:p>
            <a:pPr algn="ctr" defTabSz="914305"/>
            <a:r>
              <a:rPr lang="en-GB" sz="1600" b="1" dirty="0">
                <a:solidFill>
                  <a:srgbClr val="FFFFFF"/>
                </a:solidFill>
                <a:latin typeface="Arial" charset="0"/>
              </a:rPr>
              <a:t>U.S. NHANES, 1988–2010.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39202" y="6263220"/>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95040" y="1064273"/>
            <a:ext cx="7804800" cy="47222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147019" y="6031355"/>
            <a:ext cx="4502209"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914305"/>
            <a:r>
              <a:rPr lang="en-GB" sz="1400" b="1" dirty="0">
                <a:solidFill>
                  <a:srgbClr val="FFFFFF"/>
                </a:solidFill>
                <a:latin typeface="Arial" charset="0"/>
              </a:rPr>
              <a:t>Cheng Y J et al. Diabetes Care 2013;36:2690-2696</a:t>
            </a:r>
          </a:p>
        </p:txBody>
      </p:sp>
      <p:sp>
        <p:nvSpPr>
          <p:cNvPr id="3077" name="Text Box 5"/>
          <p:cNvSpPr txBox="1">
            <a:spLocks noChangeArrowheads="1"/>
          </p:cNvSpPr>
          <p:nvPr/>
        </p:nvSpPr>
        <p:spPr bwMode="auto">
          <a:xfrm>
            <a:off x="2047805" y="638770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pPr defTabSz="914305"/>
            <a:r>
              <a:rPr lang="en-GB" sz="900" dirty="0">
                <a:solidFill>
                  <a:srgbClr val="FFFFFF"/>
                </a:solidFill>
                <a:latin typeface="Arial" charset="0"/>
              </a:rPr>
              <a:t>Copyright © 2014 American Diabetes Association, Inc.</a:t>
            </a:r>
          </a:p>
        </p:txBody>
      </p:sp>
    </p:spTree>
    <p:extLst>
      <p:ext uri="{BB962C8B-B14F-4D97-AF65-F5344CB8AC3E}">
        <p14:creationId xmlns:p14="http://schemas.microsoft.com/office/powerpoint/2010/main" val="11839058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029" y="155401"/>
            <a:ext cx="8976733" cy="655696"/>
          </a:xfrm>
        </p:spPr>
        <p:txBody>
          <a:bodyPr/>
          <a:lstStyle/>
          <a:p>
            <a:r>
              <a:rPr lang="en-US" dirty="0"/>
              <a:t>Diabetes in Adults ≥ 65 Years</a:t>
            </a:r>
          </a:p>
        </p:txBody>
      </p:sp>
      <p:sp>
        <p:nvSpPr>
          <p:cNvPr id="3" name="Content Placeholder 2"/>
          <p:cNvSpPr>
            <a:spLocks noGrp="1"/>
          </p:cNvSpPr>
          <p:nvPr>
            <p:ph idx="1"/>
          </p:nvPr>
        </p:nvSpPr>
        <p:spPr>
          <a:xfrm>
            <a:off x="1791425" y="1465851"/>
            <a:ext cx="9034337" cy="4132896"/>
          </a:xfrm>
        </p:spPr>
        <p:txBody>
          <a:bodyPr>
            <a:normAutofit/>
          </a:bodyPr>
          <a:lstStyle/>
          <a:p>
            <a:r>
              <a:rPr lang="en-US" sz="2700" dirty="0"/>
              <a:t>T2DM major public health problem in older people</a:t>
            </a:r>
          </a:p>
          <a:p>
            <a:r>
              <a:rPr lang="en-US" sz="2700" dirty="0"/>
              <a:t>2030 ⟹ Prevalence will double</a:t>
            </a:r>
          </a:p>
          <a:p>
            <a:r>
              <a:rPr lang="en-US" sz="2700" dirty="0"/>
              <a:t>2050 ⟹ Prevalence will increase five-fold</a:t>
            </a:r>
          </a:p>
          <a:p>
            <a:pPr>
              <a:lnSpc>
                <a:spcPct val="110000"/>
              </a:lnSpc>
            </a:pPr>
            <a:r>
              <a:rPr lang="en-US" sz="2700" dirty="0"/>
              <a:t>Greatest increase in ≥ 75 years regardless of race; older blacks especially at risk</a:t>
            </a:r>
            <a:endParaRPr lang="en-US" dirty="0"/>
          </a:p>
          <a:p>
            <a:endParaRPr lang="en-US" dirty="0"/>
          </a:p>
          <a:p>
            <a:pPr marL="0" indent="0">
              <a:buNone/>
            </a:pPr>
            <a:endParaRPr lang="en-US" dirty="0"/>
          </a:p>
        </p:txBody>
      </p:sp>
      <p:sp>
        <p:nvSpPr>
          <p:cNvPr id="5" name="TextBox 4"/>
          <p:cNvSpPr txBox="1"/>
          <p:nvPr/>
        </p:nvSpPr>
        <p:spPr>
          <a:xfrm>
            <a:off x="1633664" y="6176490"/>
            <a:ext cx="8859656" cy="562718"/>
          </a:xfrm>
          <a:prstGeom prst="rect">
            <a:avLst/>
          </a:prstGeom>
          <a:noFill/>
        </p:spPr>
        <p:txBody>
          <a:bodyPr wrap="square" lIns="91430" tIns="45715" rIns="91430" bIns="45715" rtlCol="0">
            <a:spAutoFit/>
          </a:bodyPr>
          <a:lstStyle/>
          <a:p>
            <a:pPr defTabSz="914305">
              <a:lnSpc>
                <a:spcPct val="110000"/>
              </a:lnSpc>
            </a:pPr>
            <a:r>
              <a:rPr lang="en-US" sz="1400" dirty="0">
                <a:solidFill>
                  <a:prstClr val="white"/>
                </a:solidFill>
                <a:latin typeface="Century Gothic"/>
              </a:rPr>
              <a:t>CDC. National diabetes fact sheet. 2011</a:t>
            </a:r>
          </a:p>
          <a:p>
            <a:pPr defTabSz="914305">
              <a:lnSpc>
                <a:spcPct val="110000"/>
              </a:lnSpc>
            </a:pPr>
            <a:r>
              <a:rPr lang="en-US" sz="1400" dirty="0">
                <a:solidFill>
                  <a:prstClr val="white"/>
                </a:solidFill>
                <a:latin typeface="Century Gothic"/>
              </a:rPr>
              <a:t>CDC. MMWR. Nov. 2012</a:t>
            </a:r>
          </a:p>
        </p:txBody>
      </p:sp>
    </p:spTree>
    <p:extLst>
      <p:ext uri="{BB962C8B-B14F-4D97-AF65-F5344CB8AC3E}">
        <p14:creationId xmlns:p14="http://schemas.microsoft.com/office/powerpoint/2010/main" val="6148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and Rates of AMI by Diabetes Status</a:t>
            </a:r>
          </a:p>
        </p:txBody>
      </p:sp>
      <p:pic>
        <p:nvPicPr>
          <p:cNvPr id="4" name="Content Placeholder 3" descr="Preview of “doi-10.1016-S0140-6736(06)68967-8 - Lancet2006_29-36.pdf” copy (dragged).pd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3995" y="1660982"/>
            <a:ext cx="4625336" cy="4788319"/>
          </a:xfrm>
          <a:prstGeom prst="rect">
            <a:avLst/>
          </a:prstGeom>
        </p:spPr>
      </p:pic>
      <p:sp>
        <p:nvSpPr>
          <p:cNvPr id="5" name="TextBox 4"/>
          <p:cNvSpPr txBox="1"/>
          <p:nvPr/>
        </p:nvSpPr>
        <p:spPr>
          <a:xfrm>
            <a:off x="118281" y="6387152"/>
            <a:ext cx="3526799" cy="338554"/>
          </a:xfrm>
          <a:prstGeom prst="rect">
            <a:avLst/>
          </a:prstGeom>
          <a:noFill/>
        </p:spPr>
        <p:txBody>
          <a:bodyPr wrap="none" rtlCol="0">
            <a:spAutoFit/>
          </a:bodyPr>
          <a:lstStyle/>
          <a:p>
            <a:pPr defTabSz="1216590"/>
            <a:r>
              <a:rPr lang="fr-FR" sz="1600" dirty="0">
                <a:solidFill>
                  <a:srgbClr val="4472C4">
                    <a:lumMod val="50000"/>
                  </a:srgbClr>
                </a:solidFill>
                <a:latin typeface="Calibri" panose="020F0502020204030204"/>
              </a:rPr>
              <a:t>Booth GL, et al. </a:t>
            </a:r>
            <a:r>
              <a:rPr lang="fr-FR" sz="1600" i="1" dirty="0">
                <a:solidFill>
                  <a:srgbClr val="4472C4">
                    <a:lumMod val="50000"/>
                  </a:srgbClr>
                </a:solidFill>
                <a:latin typeface="Calibri" panose="020F0502020204030204"/>
              </a:rPr>
              <a:t>Lancet</a:t>
            </a:r>
            <a:r>
              <a:rPr lang="fr-FR" sz="1600" dirty="0">
                <a:solidFill>
                  <a:srgbClr val="4472C4">
                    <a:lumMod val="50000"/>
                  </a:srgbClr>
                </a:solidFill>
                <a:latin typeface="Calibri" panose="020F0502020204030204"/>
              </a:rPr>
              <a:t>. 2006;368:29-36.</a:t>
            </a:r>
          </a:p>
        </p:txBody>
      </p:sp>
      <p:sp>
        <p:nvSpPr>
          <p:cNvPr id="6" name="TextBox 5"/>
          <p:cNvSpPr txBox="1"/>
          <p:nvPr/>
        </p:nvSpPr>
        <p:spPr>
          <a:xfrm>
            <a:off x="103112" y="6144518"/>
            <a:ext cx="2886944" cy="338554"/>
          </a:xfrm>
          <a:prstGeom prst="rect">
            <a:avLst/>
          </a:prstGeom>
          <a:noFill/>
        </p:spPr>
        <p:txBody>
          <a:bodyPr wrap="none" rtlCol="0">
            <a:spAutoFit/>
          </a:bodyPr>
          <a:lstStyle/>
          <a:p>
            <a:pPr defTabSz="1216590"/>
            <a:r>
              <a:rPr lang="fr-FR" sz="1600" dirty="0">
                <a:solidFill>
                  <a:srgbClr val="4472C4">
                    <a:lumMod val="50000"/>
                  </a:srgbClr>
                </a:solidFill>
                <a:latin typeface="Calibri" panose="020F0502020204030204"/>
              </a:rPr>
              <a:t>AMI, acute </a:t>
            </a:r>
            <a:r>
              <a:rPr lang="fr-FR" sz="1600" dirty="0" err="1">
                <a:solidFill>
                  <a:srgbClr val="4472C4">
                    <a:lumMod val="50000"/>
                  </a:srgbClr>
                </a:solidFill>
                <a:latin typeface="Calibri" panose="020F0502020204030204"/>
              </a:rPr>
              <a:t>myocardial</a:t>
            </a:r>
            <a:r>
              <a:rPr lang="fr-FR" sz="1600" dirty="0">
                <a:solidFill>
                  <a:srgbClr val="4472C4">
                    <a:lumMod val="50000"/>
                  </a:srgbClr>
                </a:solidFill>
                <a:latin typeface="Calibri" panose="020F0502020204030204"/>
              </a:rPr>
              <a:t> </a:t>
            </a:r>
            <a:r>
              <a:rPr lang="fr-FR" sz="1600" dirty="0" err="1">
                <a:solidFill>
                  <a:srgbClr val="4472C4">
                    <a:lumMod val="50000"/>
                  </a:srgbClr>
                </a:solidFill>
                <a:latin typeface="Calibri" panose="020F0502020204030204"/>
              </a:rPr>
              <a:t>infarction</a:t>
            </a:r>
            <a:endParaRPr lang="fr-FR" sz="1600" dirty="0">
              <a:solidFill>
                <a:srgbClr val="4472C4">
                  <a:lumMod val="50000"/>
                </a:srgbClr>
              </a:solidFill>
              <a:latin typeface="Calibri" panose="020F0502020204030204"/>
            </a:endParaRPr>
          </a:p>
        </p:txBody>
      </p:sp>
    </p:spTree>
    <p:extLst>
      <p:ext uri="{BB962C8B-B14F-4D97-AF65-F5344CB8AC3E}">
        <p14:creationId xmlns:p14="http://schemas.microsoft.com/office/powerpoint/2010/main" val="381756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Incidence (per 1,000) of major diabetes complications among adults with diabetes, by age, 2009</a:t>
            </a:r>
          </a:p>
        </p:txBody>
      </p:sp>
      <p:pic>
        <p:nvPicPr>
          <p:cNvPr id="4" name="Content Placeholder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431541" y="1761067"/>
            <a:ext cx="7328919" cy="45233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118280" y="6387153"/>
            <a:ext cx="8871045" cy="338554"/>
          </a:xfrm>
          <a:prstGeom prst="rect">
            <a:avLst/>
          </a:prstGeom>
          <a:noFill/>
        </p:spPr>
        <p:txBody>
          <a:bodyPr wrap="square" rtlCol="0">
            <a:spAutoFit/>
          </a:bodyPr>
          <a:lstStyle/>
          <a:p>
            <a:pPr defTabSz="1216590"/>
            <a:r>
              <a:rPr lang="da-DK" sz="1600" dirty="0">
                <a:solidFill>
                  <a:srgbClr val="4472C4">
                    <a:lumMod val="50000"/>
                  </a:srgbClr>
                </a:solidFill>
                <a:latin typeface="Calibri" panose="020F0502020204030204"/>
              </a:rPr>
              <a:t>Halter JB, et al. </a:t>
            </a:r>
            <a:r>
              <a:rPr lang="da-DK" sz="1600" i="1" dirty="0">
                <a:solidFill>
                  <a:srgbClr val="4472C4">
                    <a:lumMod val="50000"/>
                  </a:srgbClr>
                </a:solidFill>
                <a:latin typeface="Calibri" panose="020F0502020204030204"/>
              </a:rPr>
              <a:t>Diabetes</a:t>
            </a:r>
            <a:r>
              <a:rPr lang="da-DK" sz="1600" dirty="0">
                <a:solidFill>
                  <a:srgbClr val="4472C4">
                    <a:lumMod val="50000"/>
                  </a:srgbClr>
                </a:solidFill>
                <a:latin typeface="Calibri" panose="020F0502020204030204"/>
              </a:rPr>
              <a:t>. 2014;63:2578-2589. </a:t>
            </a:r>
            <a:r>
              <a:rPr lang="en-US" sz="1600" dirty="0">
                <a:solidFill>
                  <a:srgbClr val="4472C4">
                    <a:lumMod val="50000"/>
                  </a:srgbClr>
                </a:solidFill>
                <a:latin typeface="Calibri" panose="020F0502020204030204"/>
              </a:rPr>
              <a:t>Copyright © 2014 American Diabetes Association, Inc.</a:t>
            </a:r>
            <a:endParaRPr lang="da-DK" sz="1600" dirty="0">
              <a:solidFill>
                <a:srgbClr val="4472C4">
                  <a:lumMod val="50000"/>
                </a:srgbClr>
              </a:solidFill>
              <a:latin typeface="Calibri" panose="020F0502020204030204"/>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417792" y="6422705"/>
            <a:ext cx="1434787" cy="29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606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52600" y="304804"/>
            <a:ext cx="8686800" cy="788988"/>
          </a:xfrm>
          <a:solidFill>
            <a:schemeClr val="tx1"/>
          </a:solidFill>
        </p:spPr>
        <p:txBody>
          <a:bodyPr/>
          <a:lstStyle/>
          <a:p>
            <a:r>
              <a:rPr lang="en-US" sz="2800"/>
              <a:t>Keep a positive attitude toward aging</a:t>
            </a:r>
          </a:p>
        </p:txBody>
      </p:sp>
      <p:pic>
        <p:nvPicPr>
          <p:cNvPr id="39939" name="Picture 3" descr="03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26768" y="1135064"/>
            <a:ext cx="8238067" cy="5722937"/>
          </a:xfrm>
          <a:solidFill>
            <a:schemeClr val="tx1"/>
          </a:solidFill>
        </p:spPr>
      </p:pic>
    </p:spTree>
    <p:extLst>
      <p:ext uri="{BB962C8B-B14F-4D97-AF65-F5344CB8AC3E}">
        <p14:creationId xmlns:p14="http://schemas.microsoft.com/office/powerpoint/2010/main" val="1506751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FBG and Risk of CHD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9020" y="1000363"/>
            <a:ext cx="67627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09022" y="3528559"/>
            <a:ext cx="6762749" cy="26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88715" y="6347865"/>
            <a:ext cx="2862371" cy="307777"/>
          </a:xfrm>
          <a:prstGeom prst="rect">
            <a:avLst/>
          </a:prstGeom>
        </p:spPr>
        <p:txBody>
          <a:bodyPr wrap="none" lIns="91430" tIns="45715" rIns="91430" bIns="45715">
            <a:spAutoFit/>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ERFC. Lancet 2010;375:2215-22</a:t>
            </a:r>
          </a:p>
        </p:txBody>
      </p:sp>
    </p:spTree>
    <p:extLst>
      <p:ext uri="{BB962C8B-B14F-4D97-AF65-F5344CB8AC3E}">
        <p14:creationId xmlns:p14="http://schemas.microsoft.com/office/powerpoint/2010/main" val="3623521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laz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mpany Meeting (Online)">
  <a:themeElements>
    <a:clrScheme name="">
      <a:dk1>
        <a:srgbClr val="003300"/>
      </a:dk1>
      <a:lt1>
        <a:srgbClr val="FFFFFF"/>
      </a:lt1>
      <a:dk2>
        <a:srgbClr val="000000"/>
      </a:dk2>
      <a:lt2>
        <a:srgbClr val="FFCC66"/>
      </a:lt2>
      <a:accent1>
        <a:srgbClr val="996633"/>
      </a:accent1>
      <a:accent2>
        <a:srgbClr val="0099CC"/>
      </a:accent2>
      <a:accent3>
        <a:srgbClr val="AAAAAA"/>
      </a:accent3>
      <a:accent4>
        <a:srgbClr val="DADADA"/>
      </a:accent4>
      <a:accent5>
        <a:srgbClr val="CAB8AD"/>
      </a:accent5>
      <a:accent6>
        <a:srgbClr val="008AB9"/>
      </a:accent6>
      <a:hlink>
        <a:srgbClr val="FF9933"/>
      </a:hlink>
      <a:folHlink>
        <a:srgbClr val="009900"/>
      </a:folHlink>
    </a:clrScheme>
    <a:fontScheme name="Company Meeting (Online).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ompany Meeting (Online).pot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Online).pot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Online).pot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mpany Meeting (Online)">
  <a:themeElements>
    <a:clrScheme name="">
      <a:dk1>
        <a:srgbClr val="003300"/>
      </a:dk1>
      <a:lt1>
        <a:srgbClr val="FFFFFF"/>
      </a:lt1>
      <a:dk2>
        <a:srgbClr val="000000"/>
      </a:dk2>
      <a:lt2>
        <a:srgbClr val="FFCC66"/>
      </a:lt2>
      <a:accent1>
        <a:srgbClr val="996633"/>
      </a:accent1>
      <a:accent2>
        <a:srgbClr val="0099CC"/>
      </a:accent2>
      <a:accent3>
        <a:srgbClr val="AAAAAA"/>
      </a:accent3>
      <a:accent4>
        <a:srgbClr val="DADADA"/>
      </a:accent4>
      <a:accent5>
        <a:srgbClr val="CAB8AD"/>
      </a:accent5>
      <a:accent6>
        <a:srgbClr val="008AB9"/>
      </a:accent6>
      <a:hlink>
        <a:srgbClr val="FF9933"/>
      </a:hlink>
      <a:folHlink>
        <a:srgbClr val="009900"/>
      </a:folHlink>
    </a:clrScheme>
    <a:fontScheme name="Company Meeting (Online).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ompany Meeting (Online).pot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Online).pot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Online).pot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677</TotalTime>
  <Words>3207</Words>
  <Application>Microsoft Office PowerPoint</Application>
  <PresentationFormat>와이드스크린</PresentationFormat>
  <Paragraphs>230</Paragraphs>
  <Slides>31</Slides>
  <Notes>13</Notes>
  <HiddenSlides>0</HiddenSlides>
  <MMClips>0</MMClips>
  <ScaleCrop>false</ScaleCrop>
  <HeadingPairs>
    <vt:vector size="6" baseType="variant">
      <vt:variant>
        <vt:lpstr>사용한 글꼴</vt:lpstr>
      </vt:variant>
      <vt:variant>
        <vt:i4>12</vt:i4>
      </vt:variant>
      <vt:variant>
        <vt:lpstr>테마</vt:lpstr>
      </vt:variant>
      <vt:variant>
        <vt:i4>8</vt:i4>
      </vt:variant>
      <vt:variant>
        <vt:lpstr>슬라이드 제목</vt:lpstr>
      </vt:variant>
      <vt:variant>
        <vt:i4>31</vt:i4>
      </vt:variant>
    </vt:vector>
  </HeadingPairs>
  <TitlesOfParts>
    <vt:vector size="51" baseType="lpstr">
      <vt:lpstr>Arial Unicode MS</vt:lpstr>
      <vt:lpstr>Monotype Sorts</vt:lpstr>
      <vt:lpstr>StarSymbol</vt:lpstr>
      <vt:lpstr>Arial</vt:lpstr>
      <vt:lpstr>Arial Black</vt:lpstr>
      <vt:lpstr>Calibri</vt:lpstr>
      <vt:lpstr>Calibri Light</vt:lpstr>
      <vt:lpstr>Century Gothic</vt:lpstr>
      <vt:lpstr>Source Sans Pro</vt:lpstr>
      <vt:lpstr>Times New Roman</vt:lpstr>
      <vt:lpstr>Wingdings</vt:lpstr>
      <vt:lpstr>Wingdings 2</vt:lpstr>
      <vt:lpstr>6_Office Theme</vt:lpstr>
      <vt:lpstr>1_Plaza</vt:lpstr>
      <vt:lpstr>Default Design</vt:lpstr>
      <vt:lpstr>Company Meeting (Online)</vt:lpstr>
      <vt:lpstr>Office Theme</vt:lpstr>
      <vt:lpstr>1_Office Theme</vt:lpstr>
      <vt:lpstr>1_Default Design</vt:lpstr>
      <vt:lpstr>1_Company Meeting (Online)</vt:lpstr>
      <vt:lpstr>Jeffrey B. Halter, MD</vt:lpstr>
      <vt:lpstr>Disclosure</vt:lpstr>
      <vt:lpstr>PowerPoint 프레젠테이션</vt:lpstr>
      <vt:lpstr>PowerPoint 프레젠테이션</vt:lpstr>
      <vt:lpstr>Diabetes in Adults ≥ 65 Years</vt:lpstr>
      <vt:lpstr>Age and Rates of AMI by Diabetes Status</vt:lpstr>
      <vt:lpstr>Incidence (per 1,000) of major diabetes complications among adults with diabetes, by age, 2009</vt:lpstr>
      <vt:lpstr>Keep a positive attitude toward aging</vt:lpstr>
      <vt:lpstr>FBG and Risk of CHD</vt:lpstr>
      <vt:lpstr>Prevention of Diabetes Morbidity</vt:lpstr>
      <vt:lpstr>Heterogeneity of Older People with Diabetes</vt:lpstr>
      <vt:lpstr>Heterogeneity in health status among patients with diabetes</vt:lpstr>
      <vt:lpstr>The survival probabilities at five years were:  Relatively Healthy Group, 90.8%; Self-Management Difficulty Group, 79.4%; and Limited Benefit Group, 52.5%.</vt:lpstr>
      <vt:lpstr>PowerPoint 프레젠테이션</vt:lpstr>
      <vt:lpstr>PowerPoint 프레젠테이션</vt:lpstr>
      <vt:lpstr>PowerPoint 프레젠테이션</vt:lpstr>
      <vt:lpstr>Staying as independent as possible is often critical to quality of life</vt:lpstr>
      <vt:lpstr>Polypharmacy</vt:lpstr>
      <vt:lpstr>Jeffrey B. Halter, MD</vt:lpstr>
      <vt:lpstr>PowerPoint 프레젠테이션</vt:lpstr>
      <vt:lpstr>PowerPoint 프레젠테이션</vt:lpstr>
      <vt:lpstr>Cardiovascular Outcomes and Death from Any Cause</vt:lpstr>
      <vt:lpstr>Cardiovascular Outcomes and Death from Any Cause (cont’d)</vt:lpstr>
      <vt:lpstr>Glycated Hemoglobin Levels</vt:lpstr>
      <vt:lpstr>Systolic Blood Pressure</vt:lpstr>
      <vt:lpstr>PowerPoint 프레젠테이션</vt:lpstr>
      <vt:lpstr>Management of Hypertension in Older Adults with Diabetes: Recommendations</vt:lpstr>
      <vt:lpstr>                           Also See</vt:lpstr>
      <vt:lpstr>Treatment of Diabetes in Older Adults:  An Endocrine Society Clinical Practice Guideline Management of Hyperlipidemia in Older Adults with Diabetes Recommendations</vt:lpstr>
      <vt:lpstr>PowerPoint 프레젠테이션</vt:lpstr>
      <vt:lpstr>PowerPoint 프레젠테이션</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Halter, Jeffrey (Jeff)</dc:creator>
  <cp:lastModifiedBy>User</cp:lastModifiedBy>
  <cp:revision>67</cp:revision>
  <cp:lastPrinted>2019-09-27T09:51:00Z</cp:lastPrinted>
  <dcterms:created xsi:type="dcterms:W3CDTF">2019-04-13T04:00:48Z</dcterms:created>
  <dcterms:modified xsi:type="dcterms:W3CDTF">2019-10-10T08:37:28Z</dcterms:modified>
</cp:coreProperties>
</file>